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4"/>
  </p:sldMasterIdLst>
  <p:notesMasterIdLst>
    <p:notesMasterId r:id="rId42"/>
  </p:notesMasterIdLst>
  <p:sldIdLst>
    <p:sldId id="269" r:id="rId5"/>
    <p:sldId id="270" r:id="rId6"/>
    <p:sldId id="268" r:id="rId7"/>
    <p:sldId id="296" r:id="rId8"/>
    <p:sldId id="295" r:id="rId9"/>
    <p:sldId id="298" r:id="rId10"/>
    <p:sldId id="297" r:id="rId11"/>
    <p:sldId id="299" r:id="rId12"/>
    <p:sldId id="300" r:id="rId13"/>
    <p:sldId id="301" r:id="rId14"/>
    <p:sldId id="294" r:id="rId15"/>
    <p:sldId id="302" r:id="rId16"/>
    <p:sldId id="303" r:id="rId17"/>
    <p:sldId id="304" r:id="rId18"/>
    <p:sldId id="305" r:id="rId19"/>
    <p:sldId id="313" r:id="rId20"/>
    <p:sldId id="314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8" r:id="rId32"/>
    <p:sldId id="329" r:id="rId33"/>
    <p:sldId id="333" r:id="rId34"/>
    <p:sldId id="334" r:id="rId35"/>
    <p:sldId id="335" r:id="rId36"/>
    <p:sldId id="338" r:id="rId37"/>
    <p:sldId id="337" r:id="rId38"/>
    <p:sldId id="336" r:id="rId39"/>
    <p:sldId id="326" r:id="rId40"/>
    <p:sldId id="327" r:id="rId41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43"/>
      <p:bold r:id="rId44"/>
      <p:italic r:id="rId45"/>
      <p:boldItalic r:id="rId46"/>
    </p:embeddedFont>
    <p:embeddedFont>
      <p:font typeface="Roboto Mono" panose="00000009000000000000" pitchFamily="49" charset="0"/>
      <p:regular r:id="rId47"/>
      <p:bold r:id="rId48"/>
      <p:italic r:id="rId49"/>
      <p:boldItalic r:id="rId5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io0kaofAKhUSEGAz3hFc5S4wbP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38"/>
    <p:restoredTop sz="94694"/>
  </p:normalViewPr>
  <p:slideViewPr>
    <p:cSldViewPr snapToGrid="0">
      <p:cViewPr varScale="1">
        <p:scale>
          <a:sx n="138" d="100"/>
          <a:sy n="138" d="100"/>
        </p:scale>
        <p:origin x="43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67" Type="http://customschemas.google.com/relationships/presentationmetadata" Target="meta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51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8288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684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40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4725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7643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3926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9848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247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7424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6818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95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51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2561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5160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826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5382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265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2743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4009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0345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26278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2029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86872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491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25318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34615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56340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5237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5749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3426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5187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422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37C03-6789-A962-90D5-A659EC8F6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BE2419-E5B7-5974-02EC-71147CB57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F97B6B-2816-EFFD-B2F7-4B9B268B7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B690B5-8CF2-93D8-4EAF-76E73D77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E515B3-E097-1C58-DDCA-D51B11EC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4733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885DC-4B97-FAD0-05D8-4667AD53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02414F-9DFD-CAA9-B0B0-C1FFA0F89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3DCA84-0283-A79C-0F9B-6BEA2020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FBE541-C61B-0BA0-AF61-A21665C5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4FC736-37B9-252B-C02E-F20C1B831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570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CFB00-0DB2-BD1E-C195-4A70CA17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70A957-631C-B8A3-4843-9CBE02ACC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4BB48E-4EF6-2E24-C073-E44D968D3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0685C3-62C0-9B4C-B165-8E5F73B9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57BB31-6AD1-CC5B-CDB2-16FA867E7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55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92685-FEAF-30C1-3986-C7C329A7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375151-7993-D0F1-1CB1-4B5E0F18D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D1FB1E-8CE8-3F4D-3653-B60B7771E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29AE07-B55B-040B-C751-CC8CE5637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0F213E-F61B-103B-AD49-03EAF0DE9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70E7E7-4EB4-77E7-A949-8045557FE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9022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DE8E3B-A6C0-2866-CBF6-28057047A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51BF52-F9D0-0D0E-90DE-7EADD02C7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21F2E4-23A4-CD15-96E7-CCDF166C0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4993733-F94B-5707-65C1-C9FCD8B6C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E926A9-F345-422E-B36B-893C9951B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032EDD-6A8D-5ED6-6E69-E487278B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98A365D-F6A6-D07D-238E-B44278959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6A2585-8378-4D17-8947-1054E0D6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5551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7839D-0EE5-D81A-1B5F-F9CE85E8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90A630C-A2B7-3B2B-440F-9574F56B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8E41C20-F190-499B-687F-3B15B0CE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183028-D10D-61AD-05A5-F6B99840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27661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38D5239-F292-29FF-5104-419A43C7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025C73-FA65-007F-4C13-2C91FED9E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2C5876-85C5-13C4-BEA1-A51CDB2A3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5647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4B2C1-482B-94DC-31E9-4475C595F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8DEF0D-6A76-B99C-BF5C-068EA376B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D50FFB-C662-8EB8-D562-C7B1D63D8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E6410C-E291-6ECA-B5BC-295909FFD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CCFAA3-74DE-9B1A-C828-A9FF7BB0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88A6FE-CC09-1DF6-60C8-21CC21A6B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4362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0BF88-E2BE-5C46-D9F5-BBFCDD4A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6461896-F2B5-7191-0B48-F8F92D499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AB04AB-A25B-4585-CA5B-69B4C5B19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A3976D-4BB8-7CFA-81C0-BAE74587A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1F275A-6C67-5B47-FD0B-8A427BBD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C25EB7-99B4-AEBB-3909-698FE499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3836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B6897-E283-3853-6D36-21B4C8DF7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8EFD15-BD24-BC89-3B52-4D9C4845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D675B1-2697-B2BC-E617-839035B9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7C1105-B9B0-F5DF-CA85-527585A1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A3FA72-35AF-B4BE-1930-E7520040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300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529578-6870-9088-A385-06074C5BF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F935BF-A908-CB71-0258-BFE3B634B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ED6366-4BD4-911D-DB1E-03A8C463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BB0196-4E49-7C71-69F1-8D844F4C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183A03-9BF1-AD8E-2EAE-D1B32856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999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9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1A0E271-30D4-39F9-6BA5-FB4CD22B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8EFF7F-D0A1-6F88-E28C-1849E41C7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63F41-E2D4-BEF3-3266-6F73B409A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7/31/2024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C7DDE-2549-A37E-B8FB-65870FB8D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21743F-6B60-CF83-402E-1EC7A99C3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F31C088-BE14-CEFE-D4A2-84E7BBAF24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572" y="95913"/>
            <a:ext cx="947306" cy="5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3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81C182-3FA4-F7F9-081C-6B29EF8835DB}"/>
              </a:ext>
            </a:extLst>
          </p:cNvPr>
          <p:cNvGrpSpPr/>
          <p:nvPr/>
        </p:nvGrpSpPr>
        <p:grpSpPr>
          <a:xfrm>
            <a:off x="810021" y="2019900"/>
            <a:ext cx="7523958" cy="1103700"/>
            <a:chOff x="1020435" y="1300216"/>
            <a:chExt cx="7523958" cy="1103700"/>
          </a:xfrm>
        </p:grpSpPr>
        <p:sp>
          <p:nvSpPr>
            <p:cNvPr id="18" name="Google Shape;18;p2"/>
            <p:cNvSpPr txBox="1"/>
            <p:nvPr/>
          </p:nvSpPr>
          <p:spPr>
            <a:xfrm>
              <a:off x="1020435" y="2144716"/>
              <a:ext cx="7523958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 dirty="0">
                  <a:solidFill>
                    <a:srgbClr val="181818"/>
                  </a:solidFill>
                  <a:latin typeface="Calibri"/>
                  <a:ea typeface="Calibri"/>
                  <a:cs typeface="Calibri"/>
                  <a:sym typeface="Calibri"/>
                </a:rPr>
                <a:t>Os fundamentos</a:t>
              </a:r>
              <a:endParaRPr sz="1500" b="0" i="0" u="none" strike="noStrike" cap="none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1020435" y="1300216"/>
              <a:ext cx="7523958" cy="8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4000" b="1" i="0" u="none" strike="noStrike" cap="none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Usabilidade</a:t>
              </a:r>
              <a:endParaRPr sz="4000" b="0" i="0" u="none" strike="noStrike" cap="none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-54478" y="2011405"/>
            <a:ext cx="7410300" cy="1120690"/>
            <a:chOff x="866850" y="2011405"/>
            <a:chExt cx="7410300" cy="1120690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1591891" y="2408526"/>
              <a:ext cx="5960217" cy="723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Usabilidade é um atributo de qualidade que avalia quão fácil uma interface é de usar.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JACOB NIELSEN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026" name="Picture 2" descr="Jacob Nielsen estuda os e-books | Etc&amp;Digital">
            <a:extLst>
              <a:ext uri="{FF2B5EF4-FFF2-40B4-BE49-F238E27FC236}">
                <a16:creationId xmlns:a16="http://schemas.microsoft.com/office/drawing/2014/main" id="{97D2729E-8390-E868-61BD-2C6F349E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754" y="1385721"/>
            <a:ext cx="1846118" cy="276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03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49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Associação à usabilidade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9F6723-EFAD-F1C6-9C55-81D36A1132C4}"/>
              </a:ext>
            </a:extLst>
          </p:cNvPr>
          <p:cNvGrpSpPr/>
          <p:nvPr/>
        </p:nvGrpSpPr>
        <p:grpSpPr>
          <a:xfrm>
            <a:off x="604162" y="1551669"/>
            <a:ext cx="5983447" cy="794301"/>
            <a:chOff x="1078300" y="1777449"/>
            <a:chExt cx="5983447" cy="794301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Facilidade de aprendizado:</a:t>
              </a:r>
            </a:p>
          </p:txBody>
        </p:sp>
        <p:sp>
          <p:nvSpPr>
            <p:cNvPr id="4" name="Google Shape;25;p16">
              <a:extLst>
                <a:ext uri="{FF2B5EF4-FFF2-40B4-BE49-F238E27FC236}">
                  <a16:creationId xmlns:a16="http://schemas.microsoft.com/office/drawing/2014/main" id="{9870D3D9-A590-FDFD-2939-D09FAF3FB247}"/>
                </a:ext>
              </a:extLst>
            </p:cNvPr>
            <p:cNvSpPr txBox="1"/>
            <p:nvPr/>
          </p:nvSpPr>
          <p:spPr>
            <a:xfrm>
              <a:off x="1479603" y="2068843"/>
              <a:ext cx="5582144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A utilização do sistema requer pouco treinamneto.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A0A9B27-FCD0-0AFD-BE35-AC00179CD779}"/>
              </a:ext>
            </a:extLst>
          </p:cNvPr>
          <p:cNvGrpSpPr/>
          <p:nvPr/>
        </p:nvGrpSpPr>
        <p:grpSpPr>
          <a:xfrm>
            <a:off x="604162" y="2217712"/>
            <a:ext cx="6722321" cy="794301"/>
            <a:chOff x="1078300" y="1777449"/>
            <a:chExt cx="6722321" cy="794301"/>
          </a:xfrm>
        </p:grpSpPr>
        <p:sp>
          <p:nvSpPr>
            <p:cNvPr id="7" name="Google Shape;25;p16">
              <a:extLst>
                <a:ext uri="{FF2B5EF4-FFF2-40B4-BE49-F238E27FC236}">
                  <a16:creationId xmlns:a16="http://schemas.microsoft.com/office/drawing/2014/main" id="{66FB9A6C-2C44-AE7D-8745-10D2283B538A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Fácil de memorizar:</a:t>
              </a:r>
            </a:p>
          </p:txBody>
        </p:sp>
        <p:sp>
          <p:nvSpPr>
            <p:cNvPr id="8" name="Google Shape;25;p16">
              <a:extLst>
                <a:ext uri="{FF2B5EF4-FFF2-40B4-BE49-F238E27FC236}">
                  <a16:creationId xmlns:a16="http://schemas.microsoft.com/office/drawing/2014/main" id="{11700AEF-5AB3-6C83-5D4E-BB1F53A3DC04}"/>
                </a:ext>
              </a:extLst>
            </p:cNvPr>
            <p:cNvSpPr txBox="1"/>
            <p:nvPr/>
          </p:nvSpPr>
          <p:spPr>
            <a:xfrm>
              <a:off x="1479602" y="2068843"/>
              <a:ext cx="6321019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O usuário deve lembrar como utilizar a interface depois de algum tempo;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CC84504-30C3-96B4-2463-CF1F4F24A202}"/>
              </a:ext>
            </a:extLst>
          </p:cNvPr>
          <p:cNvGrpSpPr/>
          <p:nvPr/>
        </p:nvGrpSpPr>
        <p:grpSpPr>
          <a:xfrm>
            <a:off x="604162" y="2917623"/>
            <a:ext cx="7371663" cy="850746"/>
            <a:chOff x="1078300" y="1777449"/>
            <a:chExt cx="7371663" cy="850746"/>
          </a:xfrm>
        </p:grpSpPr>
        <p:sp>
          <p:nvSpPr>
            <p:cNvPr id="10" name="Google Shape;25;p16">
              <a:extLst>
                <a:ext uri="{FF2B5EF4-FFF2-40B4-BE49-F238E27FC236}">
                  <a16:creationId xmlns:a16="http://schemas.microsoft.com/office/drawing/2014/main" id="{954E13B2-4EC1-B686-800D-6EBF63A88AB2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Maximizar a produtividade:</a:t>
              </a:r>
            </a:p>
          </p:txBody>
        </p:sp>
        <p:sp>
          <p:nvSpPr>
            <p:cNvPr id="11" name="Google Shape;25;p16">
              <a:extLst>
                <a:ext uri="{FF2B5EF4-FFF2-40B4-BE49-F238E27FC236}">
                  <a16:creationId xmlns:a16="http://schemas.microsoft.com/office/drawing/2014/main" id="{4D484D36-A2DB-F1A5-A8EC-E25AFAAAEA01}"/>
                </a:ext>
              </a:extLst>
            </p:cNvPr>
            <p:cNvSpPr txBox="1"/>
            <p:nvPr/>
          </p:nvSpPr>
          <p:spPr>
            <a:xfrm>
              <a:off x="1479602" y="2125288"/>
              <a:ext cx="6970361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A interface deve permitir que o usuário realize a tarefa de forma rápida e eficiente;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1B16EB-5A71-3AC5-F5CD-7ED8ABA98B63}"/>
              </a:ext>
            </a:extLst>
          </p:cNvPr>
          <p:cNvGrpSpPr/>
          <p:nvPr/>
        </p:nvGrpSpPr>
        <p:grpSpPr>
          <a:xfrm>
            <a:off x="604162" y="3696556"/>
            <a:ext cx="7371663" cy="907191"/>
            <a:chOff x="1078300" y="1777449"/>
            <a:chExt cx="7371663" cy="907191"/>
          </a:xfrm>
        </p:grpSpPr>
        <p:sp>
          <p:nvSpPr>
            <p:cNvPr id="15" name="Google Shape;25;p16">
              <a:extLst>
                <a:ext uri="{FF2B5EF4-FFF2-40B4-BE49-F238E27FC236}">
                  <a16:creationId xmlns:a16="http://schemas.microsoft.com/office/drawing/2014/main" id="{61564DAB-0EDD-7794-CA10-3456B75B8264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Minimizar a taxa de erros:</a:t>
              </a:r>
            </a:p>
          </p:txBody>
        </p:sp>
        <p:sp>
          <p:nvSpPr>
            <p:cNvPr id="16" name="Google Shape;25;p16">
              <a:extLst>
                <a:ext uri="{FF2B5EF4-FFF2-40B4-BE49-F238E27FC236}">
                  <a16:creationId xmlns:a16="http://schemas.microsoft.com/office/drawing/2014/main" id="{78BA077A-7F0B-0741-601C-10CBB67CA545}"/>
                </a:ext>
              </a:extLst>
            </p:cNvPr>
            <p:cNvSpPr txBox="1"/>
            <p:nvPr/>
          </p:nvSpPr>
          <p:spPr>
            <a:xfrm>
              <a:off x="1479602" y="2181733"/>
              <a:ext cx="6970361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Caso aconteçam erros, a interaface deve avisar o usuário e permitr a correção de modo fácil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29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866850" y="2011405"/>
            <a:ext cx="7410301" cy="1283914"/>
            <a:chOff x="866850" y="2011405"/>
            <a:chExt cx="7410301" cy="1283914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571750"/>
              <a:ext cx="7410300" cy="723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Os estudos de Nielsen indicam que </a:t>
              </a:r>
              <a:r>
                <a:rPr lang="en-GB" sz="2000" b="1" dirty="0">
                  <a:solidFill>
                    <a:srgbClr val="EE4B4C"/>
                  </a:solidFill>
                </a:rPr>
                <a:t>75% </a:t>
              </a:r>
              <a:r>
                <a:rPr lang="en-GB" sz="2000" dirty="0"/>
                <a:t>dos erros de websites, poderiam ser minimizados com cuidados relacionados às atividades que auxiliam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B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ANÁLISE DE NIELEN</a:t>
              </a:r>
              <a:endParaRPr lang="en-US" sz="1000" spc="600" dirty="0">
                <a:solidFill>
                  <a:srgbClr val="EE4B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229112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Análise de Nielsen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9F6723-EFAD-F1C6-9C55-81D36A1132C4}"/>
              </a:ext>
            </a:extLst>
          </p:cNvPr>
          <p:cNvGrpSpPr/>
          <p:nvPr/>
        </p:nvGrpSpPr>
        <p:grpSpPr>
          <a:xfrm>
            <a:off x="604162" y="1551669"/>
            <a:ext cx="7935675" cy="794301"/>
            <a:chOff x="1078300" y="1777449"/>
            <a:chExt cx="7935675" cy="794301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Encontrar as informações</a:t>
              </a:r>
            </a:p>
          </p:txBody>
        </p:sp>
        <p:sp>
          <p:nvSpPr>
            <p:cNvPr id="4" name="Google Shape;25;p16">
              <a:extLst>
                <a:ext uri="{FF2B5EF4-FFF2-40B4-BE49-F238E27FC236}">
                  <a16:creationId xmlns:a16="http://schemas.microsoft.com/office/drawing/2014/main" id="{9870D3D9-A590-FDFD-2939-D09FAF3FB247}"/>
                </a:ext>
              </a:extLst>
            </p:cNvPr>
            <p:cNvSpPr txBox="1"/>
            <p:nvPr/>
          </p:nvSpPr>
          <p:spPr>
            <a:xfrm>
              <a:off x="1479602" y="2068843"/>
              <a:ext cx="753437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Auxiliado pela arquitetura da informação, categoria de nomes, navegação, links, rotulação;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A0A9B27-FCD0-0AFD-BE35-AC00179CD779}"/>
              </a:ext>
            </a:extLst>
          </p:cNvPr>
          <p:cNvGrpSpPr/>
          <p:nvPr/>
        </p:nvGrpSpPr>
        <p:grpSpPr>
          <a:xfrm>
            <a:off x="604162" y="2217712"/>
            <a:ext cx="6722321" cy="794301"/>
            <a:chOff x="1078300" y="1777449"/>
            <a:chExt cx="6722321" cy="794301"/>
          </a:xfrm>
        </p:grpSpPr>
        <p:sp>
          <p:nvSpPr>
            <p:cNvPr id="7" name="Google Shape;25;p16">
              <a:extLst>
                <a:ext uri="{FF2B5EF4-FFF2-40B4-BE49-F238E27FC236}">
                  <a16:creationId xmlns:a16="http://schemas.microsoft.com/office/drawing/2014/main" id="{66FB9A6C-2C44-AE7D-8745-10D2283B538A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Entender as informações:</a:t>
              </a:r>
            </a:p>
          </p:txBody>
        </p:sp>
        <p:sp>
          <p:nvSpPr>
            <p:cNvPr id="8" name="Google Shape;25;p16">
              <a:extLst>
                <a:ext uri="{FF2B5EF4-FFF2-40B4-BE49-F238E27FC236}">
                  <a16:creationId xmlns:a16="http://schemas.microsoft.com/office/drawing/2014/main" id="{11700AEF-5AB3-6C83-5D4E-BB1F53A3DC04}"/>
                </a:ext>
              </a:extLst>
            </p:cNvPr>
            <p:cNvSpPr txBox="1"/>
            <p:nvPr/>
          </p:nvSpPr>
          <p:spPr>
            <a:xfrm>
              <a:off x="1479602" y="2068843"/>
              <a:ext cx="6321019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Forma de apresentar o conteúdo, UX Writer, formato de informação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CC84504-30C3-96B4-2463-CF1F4F24A202}"/>
              </a:ext>
            </a:extLst>
          </p:cNvPr>
          <p:cNvGrpSpPr/>
          <p:nvPr/>
        </p:nvGrpSpPr>
        <p:grpSpPr>
          <a:xfrm>
            <a:off x="604162" y="2917623"/>
            <a:ext cx="7828638" cy="828168"/>
            <a:chOff x="1078300" y="1777449"/>
            <a:chExt cx="7828638" cy="828168"/>
          </a:xfrm>
        </p:grpSpPr>
        <p:sp>
          <p:nvSpPr>
            <p:cNvPr id="10" name="Google Shape;25;p16">
              <a:extLst>
                <a:ext uri="{FF2B5EF4-FFF2-40B4-BE49-F238E27FC236}">
                  <a16:creationId xmlns:a16="http://schemas.microsoft.com/office/drawing/2014/main" id="{954E13B2-4EC1-B686-800D-6EBF63A88AB2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Ter prazer na leitura</a:t>
              </a:r>
            </a:p>
          </p:txBody>
        </p:sp>
        <p:sp>
          <p:nvSpPr>
            <p:cNvPr id="11" name="Google Shape;25;p16">
              <a:extLst>
                <a:ext uri="{FF2B5EF4-FFF2-40B4-BE49-F238E27FC236}">
                  <a16:creationId xmlns:a16="http://schemas.microsoft.com/office/drawing/2014/main" id="{4D484D36-A2DB-F1A5-A8EC-E25AFAAAEA01}"/>
                </a:ext>
              </a:extLst>
            </p:cNvPr>
            <p:cNvSpPr txBox="1"/>
            <p:nvPr/>
          </p:nvSpPr>
          <p:spPr>
            <a:xfrm>
              <a:off x="1479602" y="2102710"/>
              <a:ext cx="7427336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Projeto de página envolvendo layout, gráficos e ações como rolar a página, por exemplo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1B16EB-5A71-3AC5-F5CD-7ED8ABA98B63}"/>
              </a:ext>
            </a:extLst>
          </p:cNvPr>
          <p:cNvGrpSpPr/>
          <p:nvPr/>
        </p:nvGrpSpPr>
        <p:grpSpPr>
          <a:xfrm>
            <a:off x="604162" y="3696556"/>
            <a:ext cx="7371663" cy="907191"/>
            <a:chOff x="1078300" y="1777449"/>
            <a:chExt cx="7371663" cy="907191"/>
          </a:xfrm>
        </p:grpSpPr>
        <p:sp>
          <p:nvSpPr>
            <p:cNvPr id="15" name="Google Shape;25;p16">
              <a:extLst>
                <a:ext uri="{FF2B5EF4-FFF2-40B4-BE49-F238E27FC236}">
                  <a16:creationId xmlns:a16="http://schemas.microsoft.com/office/drawing/2014/main" id="{61564DAB-0EDD-7794-CA10-3456B75B8264}"/>
                </a:ext>
              </a:extLst>
            </p:cNvPr>
            <p:cNvSpPr txBox="1"/>
            <p:nvPr/>
          </p:nvSpPr>
          <p:spPr>
            <a:xfrm>
              <a:off x="1078300" y="1777449"/>
              <a:ext cx="4069433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/>
                <a:t>Realização de pesquisas</a:t>
              </a:r>
            </a:p>
          </p:txBody>
        </p:sp>
        <p:sp>
          <p:nvSpPr>
            <p:cNvPr id="16" name="Google Shape;25;p16">
              <a:extLst>
                <a:ext uri="{FF2B5EF4-FFF2-40B4-BE49-F238E27FC236}">
                  <a16:creationId xmlns:a16="http://schemas.microsoft.com/office/drawing/2014/main" id="{78BA077A-7F0B-0741-601C-10CBB67CA545}"/>
                </a:ext>
              </a:extLst>
            </p:cNvPr>
            <p:cNvSpPr txBox="1"/>
            <p:nvPr/>
          </p:nvSpPr>
          <p:spPr>
            <a:xfrm>
              <a:off x="1479602" y="2181733"/>
              <a:ext cx="6970361" cy="502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GB" dirty="0"/>
                <a:t>Localização e formato adequado do procedimento de busca e apresentação de qualidade dos resultados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6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81C182-3FA4-F7F9-081C-6B29EF8835DB}"/>
              </a:ext>
            </a:extLst>
          </p:cNvPr>
          <p:cNvGrpSpPr/>
          <p:nvPr/>
        </p:nvGrpSpPr>
        <p:grpSpPr>
          <a:xfrm>
            <a:off x="810021" y="2019900"/>
            <a:ext cx="7523958" cy="1103700"/>
            <a:chOff x="1020435" y="1300216"/>
            <a:chExt cx="7523958" cy="1103700"/>
          </a:xfrm>
        </p:grpSpPr>
        <p:sp>
          <p:nvSpPr>
            <p:cNvPr id="18" name="Google Shape;18;p2"/>
            <p:cNvSpPr txBox="1"/>
            <p:nvPr/>
          </p:nvSpPr>
          <p:spPr>
            <a:xfrm>
              <a:off x="1020435" y="2144716"/>
              <a:ext cx="7523958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 dirty="0">
                  <a:solidFill>
                    <a:srgbClr val="181818"/>
                  </a:solidFill>
                  <a:latin typeface="Calibri"/>
                  <a:ea typeface="Calibri"/>
                  <a:cs typeface="Calibri"/>
                  <a:sym typeface="Calibri"/>
                </a:rPr>
                <a:t>Christian Rohrer</a:t>
              </a:r>
              <a:endParaRPr sz="1500" b="0" i="0" u="none" strike="noStrike" cap="none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1020435" y="1300216"/>
              <a:ext cx="7523958" cy="8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4000" b="1" i="0" u="none" strike="noStrike" cap="none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Teste de Usabilidade</a:t>
              </a:r>
              <a:endParaRPr sz="4000" b="0" i="0" u="none" strike="noStrike" cap="none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200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160268" y="535083"/>
            <a:ext cx="7410301" cy="2383080"/>
            <a:chOff x="866850" y="2011405"/>
            <a:chExt cx="7410301" cy="1393070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408525"/>
              <a:ext cx="7410300" cy="995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Teste de usabilidade é uma técnica de pesquisa utilizada para avaliar um produto ou serviço. Os testes são realizados com usuários representativos do público-alvo. Cada participante tenta realizar tarefas típicas enquanto o analista observa, ouve e anota.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CHRISTIAN ROHRER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3074" name="Picture 2" descr="Articles and Videos by Christian Rohrer">
            <a:extLst>
              <a:ext uri="{FF2B5EF4-FFF2-40B4-BE49-F238E27FC236}">
                <a16:creationId xmlns:a16="http://schemas.microsoft.com/office/drawing/2014/main" id="{A976AB8A-1691-7984-CB41-9C1594F68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833" y="2509405"/>
            <a:ext cx="25717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7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556493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Como executar o teste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604162" y="1822605"/>
            <a:ext cx="4069433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É uma técnica de avaliação;</a:t>
            </a:r>
          </a:p>
        </p:txBody>
      </p:sp>
      <p:sp>
        <p:nvSpPr>
          <p:cNvPr id="17" name="Google Shape;25;p16">
            <a:extLst>
              <a:ext uri="{FF2B5EF4-FFF2-40B4-BE49-F238E27FC236}">
                <a16:creationId xmlns:a16="http://schemas.microsoft.com/office/drawing/2014/main" id="{30E76E00-05EA-F325-1345-FF939EA90638}"/>
              </a:ext>
            </a:extLst>
          </p:cNvPr>
          <p:cNvSpPr txBox="1"/>
          <p:nvPr/>
        </p:nvSpPr>
        <p:spPr>
          <a:xfrm>
            <a:off x="604162" y="2330605"/>
            <a:ext cx="7772194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Pode avaliar um produto, serviço, site, aplicativo, protótipo, desenho no papel e etc;</a:t>
            </a:r>
          </a:p>
        </p:txBody>
      </p:sp>
      <p:sp>
        <p:nvSpPr>
          <p:cNvPr id="18" name="Google Shape;25;p16">
            <a:extLst>
              <a:ext uri="{FF2B5EF4-FFF2-40B4-BE49-F238E27FC236}">
                <a16:creationId xmlns:a16="http://schemas.microsoft.com/office/drawing/2014/main" id="{26FAEB55-FABA-A2C9-B0EC-DF5D92A5E574}"/>
              </a:ext>
            </a:extLst>
          </p:cNvPr>
          <p:cNvSpPr txBox="1"/>
          <p:nvPr/>
        </p:nvSpPr>
        <p:spPr>
          <a:xfrm>
            <a:off x="604162" y="2906338"/>
            <a:ext cx="7772194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São feitos com usuários reais (até 5 pessoas). Não tem valor efetivo com seu colega de trabalho;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059A8642-2405-1703-050E-063EE9CCDCDE}"/>
              </a:ext>
            </a:extLst>
          </p:cNvPr>
          <p:cNvSpPr txBox="1"/>
          <p:nvPr/>
        </p:nvSpPr>
        <p:spPr>
          <a:xfrm>
            <a:off x="604162" y="3448204"/>
            <a:ext cx="7772194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Tem um roteiro de tarefas;</a:t>
            </a:r>
          </a:p>
        </p:txBody>
      </p:sp>
      <p:sp>
        <p:nvSpPr>
          <p:cNvPr id="20" name="Google Shape;25;p16">
            <a:extLst>
              <a:ext uri="{FF2B5EF4-FFF2-40B4-BE49-F238E27FC236}">
                <a16:creationId xmlns:a16="http://schemas.microsoft.com/office/drawing/2014/main" id="{A5E8F866-0731-7B18-1384-90A4C708955E}"/>
              </a:ext>
            </a:extLst>
          </p:cNvPr>
          <p:cNvSpPr txBox="1"/>
          <p:nvPr/>
        </p:nvSpPr>
        <p:spPr>
          <a:xfrm>
            <a:off x="604162" y="3990070"/>
            <a:ext cx="7772194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Ter um analista obeservando e anotando o que o usuário está fazendo e falando</a:t>
            </a:r>
          </a:p>
        </p:txBody>
      </p:sp>
    </p:spTree>
    <p:extLst>
      <p:ext uri="{BB962C8B-B14F-4D97-AF65-F5344CB8AC3E}">
        <p14:creationId xmlns:p14="http://schemas.microsoft.com/office/powerpoint/2010/main" val="352718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866850" y="2011405"/>
            <a:ext cx="7410301" cy="1120690"/>
            <a:chOff x="866850" y="2011405"/>
            <a:chExt cx="7410301" cy="1120690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408526"/>
              <a:ext cx="7410300" cy="723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Se caso o usuário não entender, não ficar claro a tarefa no teste de usabilidade, a culpa é do layout sempre!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IMPORTANTE!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66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556493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Ferramentas para o teste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604162" y="1822605"/>
            <a:ext cx="7489971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Protótipo de papel (usuário vai selecionando os papéis e ir montando desta forma)</a:t>
            </a:r>
          </a:p>
        </p:txBody>
      </p:sp>
      <p:sp>
        <p:nvSpPr>
          <p:cNvPr id="8" name="Google Shape;25;p16">
            <a:extLst>
              <a:ext uri="{FF2B5EF4-FFF2-40B4-BE49-F238E27FC236}">
                <a16:creationId xmlns:a16="http://schemas.microsoft.com/office/drawing/2014/main" id="{4578E5C4-E673-9269-BF76-520A085EF0ED}"/>
              </a:ext>
            </a:extLst>
          </p:cNvPr>
          <p:cNvSpPr txBox="1"/>
          <p:nvPr/>
        </p:nvSpPr>
        <p:spPr>
          <a:xfrm>
            <a:off x="604162" y="2488651"/>
            <a:ext cx="7602860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Teste com protótipo navegável (versão beta do sistema, utilizando camera para gravar a tela do usuário)</a:t>
            </a:r>
          </a:p>
        </p:txBody>
      </p:sp>
      <p:sp>
        <p:nvSpPr>
          <p:cNvPr id="9" name="Google Shape;25;p16">
            <a:extLst>
              <a:ext uri="{FF2B5EF4-FFF2-40B4-BE49-F238E27FC236}">
                <a16:creationId xmlns:a16="http://schemas.microsoft.com/office/drawing/2014/main" id="{6E64BA9F-F0DD-EDB8-AB9E-3AE6066A4CEC}"/>
              </a:ext>
            </a:extLst>
          </p:cNvPr>
          <p:cNvSpPr txBox="1"/>
          <p:nvPr/>
        </p:nvSpPr>
        <p:spPr>
          <a:xfrm>
            <a:off x="604162" y="3109540"/>
            <a:ext cx="7602860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Teste de usabilidade remoto (de forma online, pedindo ao usuário compartilhar a tela e gravando a tela dele)</a:t>
            </a:r>
          </a:p>
        </p:txBody>
      </p:sp>
    </p:spTree>
    <p:extLst>
      <p:ext uri="{BB962C8B-B14F-4D97-AF65-F5344CB8AC3E}">
        <p14:creationId xmlns:p14="http://schemas.microsoft.com/office/powerpoint/2010/main" val="31193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;p16">
            <a:extLst>
              <a:ext uri="{FF2B5EF4-FFF2-40B4-BE49-F238E27FC236}">
                <a16:creationId xmlns:a16="http://schemas.microsoft.com/office/drawing/2014/main" id="{4083A076-CF72-5D7A-B62B-B0AAE6455950}"/>
              </a:ext>
            </a:extLst>
          </p:cNvPr>
          <p:cNvSpPr txBox="1"/>
          <p:nvPr/>
        </p:nvSpPr>
        <p:spPr>
          <a:xfrm>
            <a:off x="565525" y="636549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Protótipo de papel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686E981-6BC0-0A83-ED8C-3E58AB2BD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378" y="1853775"/>
            <a:ext cx="5484000" cy="32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;p16">
            <a:extLst>
              <a:ext uri="{FF2B5EF4-FFF2-40B4-BE49-F238E27FC236}">
                <a16:creationId xmlns:a16="http://schemas.microsoft.com/office/drawing/2014/main" id="{4083A076-CF72-5D7A-B62B-B0AAE6455950}"/>
              </a:ext>
            </a:extLst>
          </p:cNvPr>
          <p:cNvSpPr txBox="1"/>
          <p:nvPr/>
        </p:nvSpPr>
        <p:spPr>
          <a:xfrm>
            <a:off x="565525" y="636549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Protótipo beta Navegável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" name="Picture 6" descr="Two people sitting at a table looking at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BD984FC3-55EB-B2E9-9A82-7C2B4B505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133600"/>
            <a:ext cx="53340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;p16">
            <a:extLst>
              <a:ext uri="{FF2B5EF4-FFF2-40B4-BE49-F238E27FC236}">
                <a16:creationId xmlns:a16="http://schemas.microsoft.com/office/drawing/2014/main" id="{4083A076-CF72-5D7A-B62B-B0AAE6455950}"/>
              </a:ext>
            </a:extLst>
          </p:cNvPr>
          <p:cNvSpPr txBox="1"/>
          <p:nvPr/>
        </p:nvSpPr>
        <p:spPr>
          <a:xfrm>
            <a:off x="565525" y="636549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Remoto</a:t>
            </a:r>
            <a:endParaRPr sz="40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Picture 3" descr="A screenshot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F6E3F481-4C1C-604D-2B50-6B7288EDA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338" y="501081"/>
            <a:ext cx="2339322" cy="450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81C182-3FA4-F7F9-081C-6B29EF8835DB}"/>
              </a:ext>
            </a:extLst>
          </p:cNvPr>
          <p:cNvGrpSpPr/>
          <p:nvPr/>
        </p:nvGrpSpPr>
        <p:grpSpPr>
          <a:xfrm>
            <a:off x="810021" y="2019900"/>
            <a:ext cx="7523958" cy="1103700"/>
            <a:chOff x="1020435" y="1300216"/>
            <a:chExt cx="7523958" cy="1103700"/>
          </a:xfrm>
        </p:grpSpPr>
        <p:sp>
          <p:nvSpPr>
            <p:cNvPr id="18" name="Google Shape;18;p2"/>
            <p:cNvSpPr txBox="1"/>
            <p:nvPr/>
          </p:nvSpPr>
          <p:spPr>
            <a:xfrm>
              <a:off x="1020435" y="2144716"/>
              <a:ext cx="7523958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 dirty="0">
                  <a:solidFill>
                    <a:srgbClr val="181818"/>
                  </a:solidFill>
                  <a:latin typeface="Calibri"/>
                  <a:ea typeface="Calibri"/>
                  <a:cs typeface="Calibri"/>
                  <a:sym typeface="Calibri"/>
                </a:rPr>
                <a:t>A psicologia por trás de um UX mais </a:t>
              </a:r>
              <a:r>
                <a:rPr lang="en-US" sz="2000" b="0" i="0" u="none" strike="noStrike" cap="none" dirty="0" err="1">
                  <a:solidFill>
                    <a:srgbClr val="181818"/>
                  </a:solidFill>
                  <a:latin typeface="Calibri"/>
                  <a:ea typeface="Calibri"/>
                  <a:cs typeface="Calibri"/>
                  <a:sym typeface="Calibri"/>
                </a:rPr>
                <a:t>ágil</a:t>
              </a:r>
              <a:endParaRPr sz="1500" b="0" i="0" u="none" strike="noStrike" cap="none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1020435" y="1300216"/>
              <a:ext cx="7523958" cy="8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4000" b="1" i="0" u="none" strike="noStrike" cap="none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Lei de Hick</a:t>
              </a:r>
              <a:endParaRPr sz="4000" b="0" i="0" u="none" strike="noStrike" cap="none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929196" y="695223"/>
            <a:ext cx="7410301" cy="1620069"/>
            <a:chOff x="866850" y="2011405"/>
            <a:chExt cx="7410301" cy="1620069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408526"/>
              <a:ext cx="7410300" cy="1222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O tempo exigido pelos usuários para tomar decisões, é determinado pelo número de opções possíveis que ele tem disponível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William Edmund Hick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4098" name="Picture 2" descr="Lei de Hick Hyman aplicada em UX. O tempo que se leva para tomar uma… | by  Rafael Pedroso | Medium">
            <a:extLst>
              <a:ext uri="{FF2B5EF4-FFF2-40B4-BE49-F238E27FC236}">
                <a16:creationId xmlns:a16="http://schemas.microsoft.com/office/drawing/2014/main" id="{FB8A8C8C-2CE3-7FA9-9BE1-A5840AD88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181" y="2175636"/>
            <a:ext cx="4121727" cy="281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16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idéia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189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O design de UX, tem grande interesse no emocional dos usuários. Não há designer no mundo que queira criar uma aplicação que não funcione ou fruste os usuários.</a:t>
            </a:r>
          </a:p>
          <a:p>
            <a:endParaRPr lang="en-GB" dirty="0"/>
          </a:p>
          <a:p>
            <a:r>
              <a:rPr lang="en-GB" dirty="0"/>
              <a:t>Pra que haja sucesso no desenvolvimento, existem muitos estudos que oferecem suporte ao Designer de Usabilidade a criar ótimas experiências para seus usuários.</a:t>
            </a:r>
          </a:p>
          <a:p>
            <a:endParaRPr lang="en-GB" dirty="0"/>
          </a:p>
          <a:p>
            <a:r>
              <a:rPr lang="en-GB" dirty="0"/>
              <a:t>Um dos estudos que oferecem isso, é a </a:t>
            </a:r>
            <a:r>
              <a:rPr lang="en-GB" b="1" dirty="0"/>
              <a:t>Lei de Hick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925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idéia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294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Muitos profissionais enfatizam a importância do </a:t>
            </a:r>
            <a:r>
              <a:rPr lang="en-GB" b="1" dirty="0"/>
              <a:t>SEO</a:t>
            </a:r>
            <a:r>
              <a:rPr lang="en-GB" dirty="0"/>
              <a:t>, redes sociais, e-mail marketing e outros tipos de abordagens, porém, o design é muitas vezes esquecidos por todos.</a:t>
            </a:r>
          </a:p>
          <a:p>
            <a:endParaRPr lang="en-GB" dirty="0"/>
          </a:p>
          <a:p>
            <a:r>
              <a:rPr lang="en-GB" dirty="0"/>
              <a:t>Claramente, todos estes que comentei são importantes para todas as ações em alcançar o público e ter informações sólidas para tomadas de decisões.</a:t>
            </a:r>
          </a:p>
          <a:p>
            <a:endParaRPr lang="en-GB" dirty="0"/>
          </a:p>
          <a:p>
            <a:r>
              <a:rPr lang="en-GB" dirty="0"/>
              <a:t>O grande erro é achar que o design do seu site é apenas uma apresentação bonita para o usuário.</a:t>
            </a:r>
          </a:p>
          <a:p>
            <a:endParaRPr lang="en-GB" dirty="0"/>
          </a:p>
          <a:p>
            <a:r>
              <a:rPr lang="en-GB" dirty="0"/>
              <a:t>Dependendo de como for construído, ele pode realmente melhorar ou expulsar o usuário definitivamente dele, prejudicando a taxa de conversão.</a:t>
            </a:r>
          </a:p>
          <a:p>
            <a:endParaRPr lang="en-GB" dirty="0"/>
          </a:p>
          <a:p>
            <a:r>
              <a:rPr lang="en-GB" dirty="0"/>
              <a:t>A construção de um layout, há muito estudo de psicologia por trás da percepção do usuário numa interface.</a:t>
            </a:r>
          </a:p>
        </p:txBody>
      </p:sp>
    </p:spTree>
    <p:extLst>
      <p:ext uri="{BB962C8B-B14F-4D97-AF65-F5344CB8AC3E}">
        <p14:creationId xmlns:p14="http://schemas.microsoft.com/office/powerpoint/2010/main" val="18525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866850" y="2011405"/>
            <a:ext cx="7410301" cy="1620069"/>
            <a:chOff x="866850" y="2011405"/>
            <a:chExt cx="7410301" cy="1620069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408526"/>
              <a:ext cx="7410300" cy="1222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Quanto mais opções você apresentar a seu usuário, mais tempo ele levará para tomar uma decisão.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 que a Lei diz?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130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Sobre a Lei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17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Se você </a:t>
            </a:r>
            <a:r>
              <a:rPr lang="en-GB" dirty="0" err="1"/>
              <a:t>parar</a:t>
            </a:r>
            <a:r>
              <a:rPr lang="en-GB" dirty="0"/>
              <a:t> </a:t>
            </a:r>
            <a:r>
              <a:rPr lang="en-GB" dirty="0" err="1"/>
              <a:t>pra</a:t>
            </a:r>
            <a:r>
              <a:rPr lang="en-GB" dirty="0"/>
              <a:t> pensar nesta </a:t>
            </a:r>
            <a:r>
              <a:rPr lang="en-GB" dirty="0" err="1"/>
              <a:t>frase</a:t>
            </a:r>
            <a:r>
              <a:rPr lang="en-GB" dirty="0"/>
              <a:t>, é óbvio que isso acontecerá. Mas, geralmente ignorado por muitos a fim de colocar muitas funcionalidades na aplicação, achando que isso será a mina de ouro do sistema.</a:t>
            </a:r>
          </a:p>
          <a:p>
            <a:endParaRPr lang="en-GB" dirty="0"/>
          </a:p>
          <a:p>
            <a:r>
              <a:rPr lang="en-GB" dirty="0"/>
              <a:t>O designer deve usar a Lei de Hick para examiner </a:t>
            </a:r>
            <a:r>
              <a:rPr lang="en-GB" dirty="0" err="1"/>
              <a:t>quantas</a:t>
            </a:r>
            <a:r>
              <a:rPr lang="en-GB" dirty="0"/>
              <a:t> funções deve oferecer em qualquer parte do site e como isso </a:t>
            </a:r>
            <a:r>
              <a:rPr lang="en-GB" dirty="0" err="1"/>
              <a:t>afetará</a:t>
            </a:r>
            <a:r>
              <a:rPr lang="en-GB" dirty="0"/>
              <a:t> a abordagem geral dos usuários nas tomadas de decisões.</a:t>
            </a:r>
          </a:p>
        </p:txBody>
      </p:sp>
    </p:spTree>
    <p:extLst>
      <p:ext uri="{BB962C8B-B14F-4D97-AF65-F5344CB8AC3E}">
        <p14:creationId xmlns:p14="http://schemas.microsoft.com/office/powerpoint/2010/main" val="31824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Sobrecarga no usuário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231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Como você pode ver, ao projetar uma interface, uma boa paleta de cores, </a:t>
            </a:r>
            <a:r>
              <a:rPr lang="en-GB" dirty="0" err="1"/>
              <a:t>fonte</a:t>
            </a:r>
            <a:r>
              <a:rPr lang="en-GB" dirty="0"/>
              <a:t> </a:t>
            </a:r>
            <a:r>
              <a:rPr lang="en-GB" dirty="0" err="1"/>
              <a:t>escolhida</a:t>
            </a:r>
            <a:r>
              <a:rPr lang="en-GB" dirty="0"/>
              <a:t> ou as melhores imagens, são apenas </a:t>
            </a:r>
            <a:r>
              <a:rPr lang="en-GB" dirty="0" err="1"/>
              <a:t>pequenas</a:t>
            </a:r>
            <a:r>
              <a:rPr lang="en-GB" dirty="0"/>
              <a:t> </a:t>
            </a:r>
            <a:r>
              <a:rPr lang="en-GB" dirty="0" err="1"/>
              <a:t>partes</a:t>
            </a:r>
            <a:r>
              <a:rPr lang="en-GB" dirty="0"/>
              <a:t> de um todo.</a:t>
            </a:r>
          </a:p>
          <a:p>
            <a:endParaRPr lang="en-GB" dirty="0"/>
          </a:p>
          <a:p>
            <a:r>
              <a:rPr lang="en-GB" dirty="0"/>
              <a:t>Desta forma, se você </a:t>
            </a:r>
            <a:r>
              <a:rPr lang="en-GB" dirty="0" err="1"/>
              <a:t>deseja</a:t>
            </a:r>
            <a:r>
              <a:rPr lang="en-GB" dirty="0"/>
              <a:t> </a:t>
            </a:r>
            <a:r>
              <a:rPr lang="en-GB" dirty="0" err="1"/>
              <a:t>garantir</a:t>
            </a:r>
            <a:r>
              <a:rPr lang="en-GB" dirty="0"/>
              <a:t> uma sobrecarga na memória do usuário, </a:t>
            </a:r>
            <a:r>
              <a:rPr lang="en-GB" dirty="0" err="1"/>
              <a:t>considere</a:t>
            </a:r>
            <a:r>
              <a:rPr lang="en-GB" dirty="0"/>
              <a:t> definitivamente aplicar leis como a de Hick, Miller ou Fitts.</a:t>
            </a:r>
          </a:p>
          <a:p>
            <a:endParaRPr lang="en-GB" dirty="0"/>
          </a:p>
          <a:p>
            <a:r>
              <a:rPr lang="en-GB" dirty="0"/>
              <a:t>Se na aplicação, você recebe comentários sobre o seu sistema, como: “Está complicado de usar”, “Não </a:t>
            </a:r>
            <a:r>
              <a:rPr lang="en-GB" dirty="0" err="1"/>
              <a:t>consigo</a:t>
            </a:r>
            <a:r>
              <a:rPr lang="en-GB" dirty="0"/>
              <a:t> encontrar o caminho”, é possível que você tenha violado uma das leis básicas da Interface do Usuário.</a:t>
            </a:r>
          </a:p>
        </p:txBody>
      </p:sp>
    </p:spTree>
    <p:extLst>
      <p:ext uri="{BB962C8B-B14F-4D97-AF65-F5344CB8AC3E}">
        <p14:creationId xmlns:p14="http://schemas.microsoft.com/office/powerpoint/2010/main" val="1999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Fórmula da Lei de Hick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231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Em 1952, dois psicólogos, William Edmund Hick (tá aí o nome da lei), e Ray Hyman, procuraram entender a relação entre o número de estímulos e a reação de um indivíduo a um determinado estímulo.</a:t>
            </a:r>
          </a:p>
          <a:p>
            <a:endParaRPr lang="en-GB" dirty="0"/>
          </a:p>
          <a:p>
            <a:r>
              <a:rPr lang="en-GB" dirty="0"/>
              <a:t>E pelo incrível que pareça, existe uma formula para isso.</a:t>
            </a:r>
          </a:p>
        </p:txBody>
      </p:sp>
    </p:spTree>
    <p:extLst>
      <p:ext uri="{BB962C8B-B14F-4D97-AF65-F5344CB8AC3E}">
        <p14:creationId xmlns:p14="http://schemas.microsoft.com/office/powerpoint/2010/main" val="20837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2155851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500" b="1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8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 </a:t>
            </a:r>
            <a:r>
              <a:rPr lang="en-US" sz="18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opções</a:t>
            </a:r>
            <a:r>
              <a:rPr lang="en-US" sz="18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 a </a:t>
            </a:r>
            <a:r>
              <a:rPr lang="en-US" sz="18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mesma</a:t>
            </a:r>
            <a:r>
              <a:rPr lang="en-US" sz="18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8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probabilidade</a:t>
            </a:r>
            <a:endParaRPr lang="en-US" sz="1800" b="1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6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 = b . log2(n+1)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opções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diferentes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probabilidades</a:t>
            </a:r>
            <a:endParaRPr lang="en-US" sz="1800" b="1" dirty="0">
              <a:solidFill>
                <a:schemeClr val="accent4">
                  <a:lumMod val="75000"/>
                </a:schemeClr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 = b . ∑i.log(1+1/pi)</a:t>
            </a:r>
            <a:br>
              <a:rPr lang="en-US" sz="60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onde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 é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probabilidade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alternativa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 n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questões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tenham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probabilidades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1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diferentes</a:t>
            </a:r>
            <a:r>
              <a:rPr lang="en-US" sz="11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Assume k~150ms</a:t>
            </a:r>
            <a:endParaRPr lang="en-US" sz="6000" b="1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500" b="1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731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Entendendo a fórmula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231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base"/>
            <a:r>
              <a:rPr lang="en-GB" dirty="0"/>
              <a:t>Digamos que você está em um site e precisa chegar em algum lugar. Há uma lista de opções e você leva 2 segundos para ler, entender e decidir qual opção de navegação escolher, dentre as 5 opções possíveis.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O tempo de resposta, de acordo com a Lei de Hick, é o seguinte: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RT = (2 segundos) + (0,155 segundo) (log2 (5)) = </a:t>
            </a:r>
            <a:r>
              <a:rPr lang="en-GB" b="1" dirty="0"/>
              <a:t>2,36 segundos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6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F67FF-C4D5-225A-B597-EA0385EE9DCA}"/>
              </a:ext>
            </a:extLst>
          </p:cNvPr>
          <p:cNvGrpSpPr/>
          <p:nvPr/>
        </p:nvGrpSpPr>
        <p:grpSpPr>
          <a:xfrm>
            <a:off x="866850" y="2011405"/>
            <a:ext cx="7410301" cy="1620069"/>
            <a:chOff x="866850" y="2011405"/>
            <a:chExt cx="7410301" cy="1620069"/>
          </a:xfrm>
        </p:grpSpPr>
        <p:sp>
          <p:nvSpPr>
            <p:cNvPr id="25" name="Google Shape;25;p16"/>
            <p:cNvSpPr txBox="1"/>
            <p:nvPr/>
          </p:nvSpPr>
          <p:spPr>
            <a:xfrm>
              <a:off x="866851" y="2408526"/>
              <a:ext cx="7410300" cy="1222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2000" dirty="0"/>
                <a:t>O tempo que leva para tomar uma decisão,</a:t>
              </a:r>
            </a:p>
            <a:p>
              <a:pPr algn="ctr"/>
              <a:r>
                <a:rPr lang="en-GB" sz="2000" dirty="0"/>
                <a:t>aumento à medida que o número de alternativas aumentam.</a:t>
              </a:r>
            </a:p>
          </p:txBody>
        </p:sp>
        <p:sp>
          <p:nvSpPr>
            <p:cNvPr id="26" name="Google Shape;26;p16"/>
            <p:cNvSpPr txBox="1"/>
            <p:nvPr/>
          </p:nvSpPr>
          <p:spPr>
            <a:xfrm>
              <a:off x="866850" y="2011405"/>
              <a:ext cx="7410300" cy="39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buClr>
                  <a:srgbClr val="000000"/>
                </a:buClr>
                <a:buSzPts val="3200"/>
              </a:pPr>
              <a:r>
                <a:rPr lang="en-US" sz="1000" b="1" spc="600" dirty="0">
                  <a:solidFill>
                    <a:srgbClr val="EE4C4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Resumo da fórmula</a:t>
              </a:r>
              <a:endParaRPr lang="en-US" sz="1000" spc="600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34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Controle Remoto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Picture 2" descr="A black remote control&#10;&#10;Description automatically generated with medium confidence">
            <a:extLst>
              <a:ext uri="{FF2B5EF4-FFF2-40B4-BE49-F238E27FC236}">
                <a16:creationId xmlns:a16="http://schemas.microsoft.com/office/drawing/2014/main" id="{BC989ACD-4A0D-20D7-C7BF-CB599FF44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387" y="1110373"/>
            <a:ext cx="1956019" cy="3676727"/>
          </a:xfrm>
          <a:prstGeom prst="rect">
            <a:avLst/>
          </a:prstGeom>
        </p:spPr>
      </p:pic>
      <p:pic>
        <p:nvPicPr>
          <p:cNvPr id="5" name="Picture 4" descr="A close 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7BC9CF91-652C-B9DF-3CFE-74154689D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346" y="1110373"/>
            <a:ext cx="1053269" cy="36767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3AC624-2184-C2EC-41FF-13F3940F6A35}"/>
              </a:ext>
            </a:extLst>
          </p:cNvPr>
          <p:cNvSpPr txBox="1"/>
          <p:nvPr/>
        </p:nvSpPr>
        <p:spPr>
          <a:xfrm>
            <a:off x="636470" y="1314459"/>
            <a:ext cx="36348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Aplicando Lei de Hick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6566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Menu Starbucks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AC624-2184-C2EC-41FF-13F3940F6A35}"/>
              </a:ext>
            </a:extLst>
          </p:cNvPr>
          <p:cNvSpPr txBox="1"/>
          <p:nvPr/>
        </p:nvSpPr>
        <p:spPr>
          <a:xfrm>
            <a:off x="636470" y="1314459"/>
            <a:ext cx="36348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Aplicando Lei de Hick</a:t>
            </a:r>
            <a:endParaRPr lang="en-BR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80BD220-17D6-9F22-52AB-D15EFB037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471" y="1718091"/>
            <a:ext cx="3117631" cy="3117631"/>
          </a:xfrm>
          <a:prstGeom prst="rect">
            <a:avLst/>
          </a:prstGeom>
        </p:spPr>
      </p:pic>
      <p:pic>
        <p:nvPicPr>
          <p:cNvPr id="8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9EA4AAF-D2DD-DA55-1B35-F15AD1816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723" y="1718091"/>
            <a:ext cx="2165589" cy="311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0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experimento da Gelé</a:t>
            </a:r>
            <a:r>
              <a:rPr lang="en-US" sz="3500" b="1" i="0" u="none" strike="noStrike" cap="none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ia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AC624-2184-C2EC-41FF-13F3940F6A35}"/>
              </a:ext>
            </a:extLst>
          </p:cNvPr>
          <p:cNvSpPr txBox="1"/>
          <p:nvPr/>
        </p:nvSpPr>
        <p:spPr>
          <a:xfrm>
            <a:off x="636470" y="1314459"/>
            <a:ext cx="36348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Aplicando Lei de Hick</a:t>
            </a:r>
            <a:endParaRPr lang="en-BR" dirty="0"/>
          </a:p>
        </p:txBody>
      </p:sp>
      <p:pic>
        <p:nvPicPr>
          <p:cNvPr id="3" name="Picture 2" descr="A picture containing text, sweet, honey&#10;&#10;Description automatically generated">
            <a:extLst>
              <a:ext uri="{FF2B5EF4-FFF2-40B4-BE49-F238E27FC236}">
                <a16:creationId xmlns:a16="http://schemas.microsoft.com/office/drawing/2014/main" id="{B9E4B0B5-0192-5A26-D14C-21205C80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479" y="2853559"/>
            <a:ext cx="1936970" cy="1936970"/>
          </a:xfrm>
          <a:prstGeom prst="rect">
            <a:avLst/>
          </a:prstGeom>
        </p:spPr>
      </p:pic>
      <p:pic>
        <p:nvPicPr>
          <p:cNvPr id="6" name="Picture 5" descr="A picture containing text, sweet, meal, dessert&#10;&#10;Description automatically generated">
            <a:extLst>
              <a:ext uri="{FF2B5EF4-FFF2-40B4-BE49-F238E27FC236}">
                <a16:creationId xmlns:a16="http://schemas.microsoft.com/office/drawing/2014/main" id="{95320327-8A0F-3CED-B66F-ECD9FBC1F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959" y="2943336"/>
            <a:ext cx="1847193" cy="18471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3A509F-938A-F2A9-5389-C4031F4D2C2A}"/>
              </a:ext>
            </a:extLst>
          </p:cNvPr>
          <p:cNvSpPr txBox="1"/>
          <p:nvPr/>
        </p:nvSpPr>
        <p:spPr>
          <a:xfrm>
            <a:off x="636470" y="1728788"/>
            <a:ext cx="3634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Psicólogos da </a:t>
            </a:r>
            <a:r>
              <a:rPr lang="en-GB" dirty="0" err="1"/>
              <a:t>Universidade</a:t>
            </a:r>
            <a:r>
              <a:rPr lang="en-GB" dirty="0"/>
              <a:t> de </a:t>
            </a:r>
            <a:r>
              <a:rPr lang="en-GB" dirty="0" err="1"/>
              <a:t>Stanfod</a:t>
            </a:r>
            <a:r>
              <a:rPr lang="en-GB" dirty="0"/>
              <a:t> em 2000, </a:t>
            </a:r>
            <a:r>
              <a:rPr lang="en-GB" dirty="0" err="1"/>
              <a:t>realizaram</a:t>
            </a:r>
            <a:r>
              <a:rPr lang="en-GB" dirty="0"/>
              <a:t> uma experiência com 24 gel</a:t>
            </a:r>
            <a:r>
              <a:rPr lang="en-BR" dirty="0"/>
              <a:t>éias em uma mesa e 6 gel</a:t>
            </a:r>
            <a:r>
              <a:rPr lang="en-GB" dirty="0" err="1"/>
              <a:t>éias</a:t>
            </a:r>
            <a:r>
              <a:rPr lang="en-GB" dirty="0"/>
              <a:t> em outra mesa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8708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3600" b="1" i="0" dirty="0">
                <a:solidFill>
                  <a:srgbClr val="D65663"/>
                </a:solidFill>
                <a:effectLst/>
                <a:latin typeface="Century Gothic" panose="020B0502020202020204" pitchFamily="34" charset="0"/>
                <a:ea typeface="Roboto Mono" panose="00000009000000000000" pitchFamily="49" charset="0"/>
              </a:rPr>
              <a:t>Experiência subjetiva do usuário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468348"/>
            <a:ext cx="8097829" cy="231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base"/>
            <a:r>
              <a:rPr lang="pt-BR" dirty="0"/>
              <a:t>Do ponto de vista da lei de </a:t>
            </a:r>
            <a:r>
              <a:rPr lang="pt-BR" dirty="0" err="1"/>
              <a:t>Hick</a:t>
            </a:r>
            <a:r>
              <a:rPr lang="pt-BR" dirty="0"/>
              <a:t>, o usuário Interface ilustra três coisas realmente importantes:</a:t>
            </a:r>
          </a:p>
          <a:p>
            <a:pPr fontAlgn="base"/>
            <a:endParaRPr lang="pt-BR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dirty="0"/>
              <a:t>Se você não conseguir encontrar uma opção, ela não conta como uma opção.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dirty="0"/>
              <a:t>A menos que você use um método consistente para identificar possíveis opções (uma alteração no ponteiro do mouse ou um rótulo relevante, por exemplo), tudo se torna uma opção potencial!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dirty="0"/>
              <a:t>A frustração é um fator poderoso para abandonar qualquer atividade, não importa quanto você queira concluí-la.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88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3600" b="1" dirty="0">
                <a:solidFill>
                  <a:srgbClr val="D65663"/>
                </a:solidFill>
                <a:latin typeface="Century Gothic" panose="020B0502020202020204" pitchFamily="34" charset="0"/>
                <a:ea typeface="Roboto Mono" panose="00000009000000000000" pitchFamily="49" charset="0"/>
              </a:rPr>
              <a:t>Usos importantes para a lei de </a:t>
            </a:r>
            <a:r>
              <a:rPr lang="pt-BR" sz="3600" b="1" dirty="0" err="1">
                <a:solidFill>
                  <a:srgbClr val="D65663"/>
                </a:solidFill>
                <a:latin typeface="Century Gothic" panose="020B0502020202020204" pitchFamily="34" charset="0"/>
                <a:ea typeface="Roboto Mono" panose="00000009000000000000" pitchFamily="49" charset="0"/>
              </a:rPr>
              <a:t>Hick</a:t>
            </a:r>
            <a:endParaRPr lang="pt-BR" sz="3600" b="1" dirty="0">
              <a:solidFill>
                <a:srgbClr val="D65663"/>
              </a:solidFill>
              <a:latin typeface="Century Gothic" panose="020B0502020202020204" pitchFamily="34" charset="0"/>
              <a:ea typeface="Roboto Mono" panose="00000009000000000000" pitchFamily="49" charset="0"/>
            </a:endParaRPr>
          </a:p>
        </p:txBody>
      </p:sp>
      <p:sp>
        <p:nvSpPr>
          <p:cNvPr id="25" name="Google Shape;25;p16"/>
          <p:cNvSpPr txBox="1"/>
          <p:nvPr/>
        </p:nvSpPr>
        <p:spPr>
          <a:xfrm>
            <a:off x="1830568" y="1509678"/>
            <a:ext cx="5482861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A lei de </a:t>
            </a:r>
            <a:r>
              <a:rPr lang="pt-BR" dirty="0" err="1"/>
              <a:t>Hick</a:t>
            </a:r>
            <a:r>
              <a:rPr lang="pt-BR" dirty="0"/>
              <a:t> é poderosa, mas não se aplica a todas as situações. Como web designer, você pode explorar esses dois fatos a seu favor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901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184525" y="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3600" b="1" dirty="0">
                <a:solidFill>
                  <a:srgbClr val="D65663"/>
                </a:solidFill>
                <a:latin typeface="Century Gothic" panose="020B0502020202020204" pitchFamily="34" charset="0"/>
                <a:ea typeface="Roboto Mono" panose="00000009000000000000" pitchFamily="49" charset="0"/>
              </a:rPr>
              <a:t>Agrupar itens de menu juntos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25198" y="2265276"/>
            <a:ext cx="2527278" cy="7354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Usando títulos significativos: categorias de produtos, por exemplo, transforma uma grande variedade em muitas menores</a:t>
            </a:r>
            <a:endParaRPr lang="en-GB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D77EE72-FE6C-171D-F5B2-30E75A811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314" y="663716"/>
            <a:ext cx="6296161" cy="46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2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3600" b="1" dirty="0">
                <a:solidFill>
                  <a:srgbClr val="D65663"/>
                </a:solidFill>
                <a:latin typeface="Century Gothic" panose="020B0502020202020204" pitchFamily="34" charset="0"/>
                <a:ea typeface="Roboto Mono" panose="00000009000000000000" pitchFamily="49" charset="0"/>
              </a:rPr>
              <a:t>Considere o contraste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401782" y="1897605"/>
            <a:ext cx="7356763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Ao usar cores, formas, tamanhos e texturas contrastantes, você pode indicar as opções com mais clareza. Além de agrupar opções semelhantes ou importantes, isso usa a familiaridade para diminuir o tempo de resposta e melhorar a experiência do usuário. Um bom exemplo disso é orientar os usuários em direção a opções “seguras” para ajudá-los a evitar resultados negativos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533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3600" b="1" dirty="0">
                <a:solidFill>
                  <a:srgbClr val="D65663"/>
                </a:solidFill>
                <a:latin typeface="Century Gothic" panose="020B0502020202020204" pitchFamily="34" charset="0"/>
                <a:ea typeface="Roboto Mono" panose="00000009000000000000" pitchFamily="49" charset="0"/>
              </a:rPr>
              <a:t>Pense em objetivos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1830568" y="1509678"/>
            <a:ext cx="5482861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Lembre-se de que o processo de tomada de decisão sempre começa com um objetivo. Entenda os objetivos mais prováveis ​​de seus usuários. Ao encomendar e agrupar menus, pense em como os usuários segmentarão suas escolhas. O WhatsApp, por exemplo, oferece 5 “Contatos frequentes” antes de apresentar uma lista alfabética.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723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4400" b="1" i="0" dirty="0">
                <a:solidFill>
                  <a:srgbClr val="D65663"/>
                </a:solidFill>
                <a:effectLst/>
                <a:latin typeface="Roboto Mono" panose="00000009000000000000" pitchFamily="49" charset="0"/>
              </a:rPr>
              <a:t>Pontos chave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1830568" y="2191574"/>
            <a:ext cx="6967068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A lei de </a:t>
            </a:r>
            <a:r>
              <a:rPr lang="pt-BR" dirty="0" err="1"/>
              <a:t>Hick</a:t>
            </a:r>
            <a:r>
              <a:rPr lang="pt-BR" dirty="0"/>
              <a:t> significa que, quanto mais opções você oferecer aos seus usuários, mais tempo eles levarão para escolher uma. Em um contexto de web design, longos tempos de escolha tendem a significar maior rejeição, menor envolvimento e mais frustração do usuário. É por isso que, em geral, menos é sempre mais.</a:t>
            </a:r>
          </a:p>
          <a:p>
            <a:br>
              <a:rPr lang="pt-BR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725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4400" b="1" i="0" dirty="0">
                <a:solidFill>
                  <a:srgbClr val="D65663"/>
                </a:solidFill>
                <a:effectLst/>
                <a:latin typeface="Roboto Mono" panose="00000009000000000000" pitchFamily="49" charset="0"/>
              </a:rPr>
              <a:t>Pontos chave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1705877" y="2313241"/>
            <a:ext cx="6814668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A lei é baseada na escolha binária, por isso é importante segmentar as opções que você apresenta e ordená-las de maneira clara, lógica e centrada no usuário. Isso ajudará a dividir menus grandes em “</a:t>
            </a:r>
            <a:r>
              <a:rPr lang="pt-BR" dirty="0" err="1"/>
              <a:t>sub-opções</a:t>
            </a:r>
            <a:r>
              <a:rPr lang="pt-BR" dirty="0"/>
              <a:t>” menores. Você pode encontrar maneiras criativas de fazer isso com coisas como cor, forma e textura.</a:t>
            </a:r>
          </a:p>
          <a:p>
            <a:br>
              <a:rPr lang="pt-BR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61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pt-BR" sz="4400" b="1" i="0" dirty="0">
                <a:solidFill>
                  <a:srgbClr val="D65663"/>
                </a:solidFill>
                <a:effectLst/>
                <a:latin typeface="Roboto Mono" panose="00000009000000000000" pitchFamily="49" charset="0"/>
              </a:rPr>
              <a:t>Pontos chave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1310137" y="1973805"/>
            <a:ext cx="6523723" cy="23153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pt-BR" dirty="0"/>
              <a:t>No que diz respeito ao tempo médio na página, há um equilíbrio a ser alcançado entre diminuir o tempo de escolha e manter a atenção. Realisticamente, porém, o UX é mais importante que as métricas.</a:t>
            </a:r>
          </a:p>
          <a:p>
            <a:br>
              <a:rPr lang="pt-BR" dirty="0"/>
            </a:br>
            <a:br>
              <a:rPr lang="pt-BR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33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16">
            <a:extLst>
              <a:ext uri="{FF2B5EF4-FFF2-40B4-BE49-F238E27FC236}">
                <a16:creationId xmlns:a16="http://schemas.microsoft.com/office/drawing/2014/main" id="{783236CE-0AFD-2225-340E-B3079A6D67A2}"/>
              </a:ext>
            </a:extLst>
          </p:cNvPr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F70542C-E289-9F53-C0A9-99DFBEAB583C}"/>
              </a:ext>
            </a:extLst>
          </p:cNvPr>
          <p:cNvSpPr txBox="1"/>
          <p:nvPr/>
        </p:nvSpPr>
        <p:spPr>
          <a:xfrm>
            <a:off x="1564725" y="1692915"/>
            <a:ext cx="63323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/>
              <a:t>Aplicando Lei de Hick.</a:t>
            </a:r>
          </a:p>
          <a:p>
            <a:pPr algn="just"/>
            <a:r>
              <a:rPr lang="en-GB" sz="2400" dirty="0" err="1"/>
              <a:t>Calcule</a:t>
            </a:r>
            <a:r>
              <a:rPr lang="en-GB" sz="2400" dirty="0"/>
              <a:t> o tempo </a:t>
            </a:r>
            <a:r>
              <a:rPr lang="en-GB" sz="2400" dirty="0" err="1"/>
              <a:t>médio</a:t>
            </a:r>
            <a:r>
              <a:rPr lang="en-GB" sz="2400" dirty="0"/>
              <a:t> </a:t>
            </a:r>
            <a:r>
              <a:rPr lang="en-GB" sz="2400" dirty="0" err="1"/>
              <a:t>necessário</a:t>
            </a:r>
            <a:r>
              <a:rPr lang="en-GB" sz="2400" dirty="0"/>
              <a:t> para achar um </a:t>
            </a:r>
            <a:r>
              <a:rPr lang="en-GB" sz="2400" dirty="0" err="1"/>
              <a:t>livro</a:t>
            </a:r>
            <a:r>
              <a:rPr lang="en-GB" sz="2400" dirty="0"/>
              <a:t> </a:t>
            </a:r>
            <a:r>
              <a:rPr lang="en-GB" sz="2400" dirty="0" err="1"/>
              <a:t>em</a:t>
            </a:r>
            <a:r>
              <a:rPr lang="en-GB" sz="2400" dirty="0"/>
              <a:t> </a:t>
            </a:r>
            <a:r>
              <a:rPr lang="en-GB" sz="2400" dirty="0" err="1"/>
              <a:t>uma</a:t>
            </a:r>
            <a:r>
              <a:rPr lang="en-GB" sz="2400" dirty="0"/>
              <a:t> </a:t>
            </a:r>
            <a:r>
              <a:rPr lang="en-GB" sz="2400" dirty="0" err="1"/>
              <a:t>lista</a:t>
            </a:r>
            <a:r>
              <a:rPr lang="en-GB" sz="2400" dirty="0"/>
              <a:t> de 25, 50 e 100 </a:t>
            </a:r>
            <a:r>
              <a:rPr lang="en-GB" sz="2400" dirty="0" err="1"/>
              <a:t>livros</a:t>
            </a:r>
            <a:r>
              <a:rPr lang="en-GB" sz="2400" dirty="0"/>
              <a:t>, </a:t>
            </a:r>
            <a:r>
              <a:rPr lang="en-GB" sz="2400" dirty="0" err="1"/>
              <a:t>em</a:t>
            </a:r>
            <a:r>
              <a:rPr lang="en-GB" sz="2400" dirty="0"/>
              <a:t> </a:t>
            </a:r>
            <a:r>
              <a:rPr lang="en-GB" sz="2400" dirty="0" err="1"/>
              <a:t>uma</a:t>
            </a:r>
            <a:r>
              <a:rPr lang="en-GB" sz="2400" dirty="0"/>
              <a:t> </a:t>
            </a:r>
            <a:r>
              <a:rPr lang="en-GB" sz="2400" dirty="0" err="1"/>
              <a:t>pagina</a:t>
            </a:r>
            <a:r>
              <a:rPr lang="en-GB" sz="2400" dirty="0"/>
              <a:t>. </a:t>
            </a:r>
            <a:r>
              <a:rPr lang="en-GB" sz="2400" dirty="0" err="1"/>
              <a:t>Assuma</a:t>
            </a:r>
            <a:r>
              <a:rPr lang="en-GB" sz="2400" dirty="0"/>
              <a:t> que </a:t>
            </a:r>
            <a:r>
              <a:rPr lang="en-GB" sz="2400" dirty="0" err="1"/>
              <a:t>os</a:t>
            </a:r>
            <a:r>
              <a:rPr lang="en-GB" sz="2400" dirty="0"/>
              <a:t> </a:t>
            </a:r>
            <a:r>
              <a:rPr lang="en-GB" sz="2400" dirty="0" err="1"/>
              <a:t>itens</a:t>
            </a:r>
            <a:r>
              <a:rPr lang="en-GB" sz="2400" dirty="0"/>
              <a:t> </a:t>
            </a:r>
            <a:r>
              <a:rPr lang="en-GB" sz="2400" dirty="0" err="1"/>
              <a:t>estão</a:t>
            </a:r>
            <a:r>
              <a:rPr lang="en-GB" sz="2400" dirty="0"/>
              <a:t> </a:t>
            </a:r>
            <a:r>
              <a:rPr lang="en-GB" sz="2400" dirty="0" err="1"/>
              <a:t>em</a:t>
            </a:r>
            <a:r>
              <a:rPr lang="en-GB" sz="2400" dirty="0"/>
              <a:t> </a:t>
            </a:r>
            <a:r>
              <a:rPr lang="en-GB" sz="2400" dirty="0" err="1"/>
              <a:t>ordem</a:t>
            </a:r>
            <a:r>
              <a:rPr lang="en-GB" sz="2400" dirty="0"/>
              <a:t> </a:t>
            </a:r>
            <a:r>
              <a:rPr lang="en-GB" sz="2400" dirty="0" err="1"/>
              <a:t>alfabética</a:t>
            </a:r>
            <a:r>
              <a:rPr lang="en-GB" sz="2400" dirty="0"/>
              <a:t> e que </a:t>
            </a:r>
            <a:r>
              <a:rPr lang="en-GB" sz="2400" dirty="0" err="1"/>
              <a:t>não</a:t>
            </a:r>
            <a:r>
              <a:rPr lang="en-GB" sz="2400" dirty="0"/>
              <a:t> </a:t>
            </a:r>
            <a:r>
              <a:rPr lang="en-GB" sz="2400" dirty="0" err="1"/>
              <a:t>há</a:t>
            </a:r>
            <a:r>
              <a:rPr lang="en-GB" sz="2400" dirty="0"/>
              <a:t> </a:t>
            </a:r>
            <a:r>
              <a:rPr lang="en-GB" sz="2400" dirty="0" err="1"/>
              <a:t>necessidade</a:t>
            </a:r>
            <a:r>
              <a:rPr lang="en-GB" sz="2400" dirty="0"/>
              <a:t> de </a:t>
            </a:r>
            <a:r>
              <a:rPr lang="en-GB" sz="2400" dirty="0" err="1"/>
              <a:t>rolagem</a:t>
            </a:r>
            <a:r>
              <a:rPr lang="en-GB" sz="2400" dirty="0"/>
              <a:t>.</a:t>
            </a:r>
            <a:endParaRPr lang="en-BR" sz="2400" dirty="0"/>
          </a:p>
        </p:txBody>
      </p:sp>
    </p:spTree>
    <p:extLst>
      <p:ext uri="{BB962C8B-B14F-4D97-AF65-F5344CB8AC3E}">
        <p14:creationId xmlns:p14="http://schemas.microsoft.com/office/powerpoint/2010/main" val="821164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16">
            <a:extLst>
              <a:ext uri="{FF2B5EF4-FFF2-40B4-BE49-F238E27FC236}">
                <a16:creationId xmlns:a16="http://schemas.microsoft.com/office/drawing/2014/main" id="{783236CE-0AFD-2225-340E-B3079A6D67A2}"/>
              </a:ext>
            </a:extLst>
          </p:cNvPr>
          <p:cNvSpPr txBox="1"/>
          <p:nvPr/>
        </p:nvSpPr>
        <p:spPr>
          <a:xfrm>
            <a:off x="565525" y="636550"/>
            <a:ext cx="801294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500" b="1" dirty="0" err="1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</a:t>
            </a:r>
            <a:endParaRPr lang="en-US" sz="3500" b="0" i="0" u="none" strike="noStrike" cap="none" dirty="0">
              <a:solidFill>
                <a:srgbClr val="EE4C4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56031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48B58A68BE64E9120D347E3E06B3A" ma:contentTypeVersion="15" ma:contentTypeDescription="Create a new document." ma:contentTypeScope="" ma:versionID="d8fe9e3f605ab464b244c43824fd4991">
  <xsd:schema xmlns:xsd="http://www.w3.org/2001/XMLSchema" xmlns:xs="http://www.w3.org/2001/XMLSchema" xmlns:p="http://schemas.microsoft.com/office/2006/metadata/properties" xmlns:ns2="851b35d3-0456-4d6a-bc2f-da927e91d158" xmlns:ns3="19483571-f922-4e8e-9c1c-26f0a2252132" targetNamespace="http://schemas.microsoft.com/office/2006/metadata/properties" ma:root="true" ma:fieldsID="2d78425168359d2cc7120d23fa4ad875" ns2:_="" ns3:_="">
    <xsd:import namespace="851b35d3-0456-4d6a-bc2f-da927e91d158"/>
    <xsd:import namespace="19483571-f922-4e8e-9c1c-26f0a225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b35d3-0456-4d6a-bc2f-da927e91d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4a7fbd4-9dae-4371-bb8c-f658cfc5cb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83571-f922-4e8e-9c1c-26f0a22521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ca5b0e-bf34-4fb2-bc21-1657b419a556}" ma:internalName="TaxCatchAll" ma:showField="CatchAllData" ma:web="19483571-f922-4e8e-9c1c-26f0a2252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1b35d3-0456-4d6a-bc2f-da927e91d158">
      <Terms xmlns="http://schemas.microsoft.com/office/infopath/2007/PartnerControls"/>
    </lcf76f155ced4ddcb4097134ff3c332f>
    <TaxCatchAll xmlns="19483571-f922-4e8e-9c1c-26f0a225213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5BF5EE-EDCB-49DE-AEDB-56AE41D79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b35d3-0456-4d6a-bc2f-da927e91d158"/>
    <ds:schemaRef ds:uri="19483571-f922-4e8e-9c1c-26f0a2252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E7A1DF-45A6-482C-9396-349872592AD3}">
  <ds:schemaRefs>
    <ds:schemaRef ds:uri="http://schemas.microsoft.com/office/2006/metadata/properties"/>
    <ds:schemaRef ds:uri="http://schemas.microsoft.com/office/infopath/2007/PartnerControls"/>
    <ds:schemaRef ds:uri="851b35d3-0456-4d6a-bc2f-da927e91d158"/>
    <ds:schemaRef ds:uri="19483571-f922-4e8e-9c1c-26f0a2252132"/>
  </ds:schemaRefs>
</ds:datastoreItem>
</file>

<file path=customXml/itemProps3.xml><?xml version="1.0" encoding="utf-8"?>
<ds:datastoreItem xmlns:ds="http://schemas.openxmlformats.org/officeDocument/2006/customXml" ds:itemID="{D5BCFCC0-DABB-4A87-935D-8D65A948F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1591</Words>
  <Application>Microsoft Office PowerPoint</Application>
  <PresentationFormat>Apresentação na tela (16:9)</PresentationFormat>
  <Paragraphs>127</Paragraphs>
  <Slides>37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4" baseType="lpstr">
      <vt:lpstr>Century Gothic</vt:lpstr>
      <vt:lpstr>Roboto Mono</vt:lpstr>
      <vt:lpstr>Aptos Display</vt:lpstr>
      <vt:lpstr>Calibri</vt:lpstr>
      <vt:lpstr>Arial</vt:lpstr>
      <vt:lpstr>Aptos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Mestieri</dc:creator>
  <cp:lastModifiedBy>Jorge D. Navarro</cp:lastModifiedBy>
  <cp:revision>44</cp:revision>
  <dcterms:modified xsi:type="dcterms:W3CDTF">2024-07-31T19:29:51Z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0x01010001E48B58A68BE64E9120D347E3E06B3A</vt:lpwstr>
  </property>
</Properties>
</file>