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5"/>
  </p:notesMasterIdLst>
  <p:sldIdLst>
    <p:sldId id="269" r:id="rId5"/>
    <p:sldId id="295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io0kaofAKhUSEGAz3hFc5S4wbP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4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94"/>
  </p:normalViewPr>
  <p:slideViewPr>
    <p:cSldViewPr snapToGrid="0">
      <p:cViewPr varScale="1">
        <p:scale>
          <a:sx n="85" d="100"/>
          <a:sy n="85" d="100"/>
        </p:scale>
        <p:origin x="32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67" Type="http://customschemas.google.com/relationships/presentationmetadata" Target="metadata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6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40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8288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122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775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24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3944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3035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8174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6614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81C182-3FA4-F7F9-081C-6B29EF8835DB}"/>
              </a:ext>
            </a:extLst>
          </p:cNvPr>
          <p:cNvGrpSpPr/>
          <p:nvPr/>
        </p:nvGrpSpPr>
        <p:grpSpPr>
          <a:xfrm>
            <a:off x="715111" y="2019900"/>
            <a:ext cx="7713777" cy="1103700"/>
            <a:chOff x="1020434" y="1300216"/>
            <a:chExt cx="7713777" cy="1103700"/>
          </a:xfrm>
        </p:grpSpPr>
        <p:sp>
          <p:nvSpPr>
            <p:cNvPr id="18" name="Google Shape;18;p2"/>
            <p:cNvSpPr txBox="1"/>
            <p:nvPr/>
          </p:nvSpPr>
          <p:spPr>
            <a:xfrm>
              <a:off x="1020435" y="2144716"/>
              <a:ext cx="7523958" cy="25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pt-BR" sz="2000" b="0" i="0" u="none" strike="noStrike" cap="none" dirty="0">
                  <a:solidFill>
                    <a:srgbClr val="181818"/>
                  </a:solidFill>
                  <a:latin typeface="Calibri"/>
                  <a:ea typeface="Calibri"/>
                  <a:cs typeface="Calibri"/>
                  <a:sym typeface="Calibri"/>
                </a:rPr>
                <a:t>Ergonomias</a:t>
              </a:r>
              <a:endParaRPr lang="pt-BR" sz="1500" b="0" i="0" u="none" strike="noStrike" cap="none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 txBox="1"/>
            <p:nvPr/>
          </p:nvSpPr>
          <p:spPr>
            <a:xfrm>
              <a:off x="1020434" y="1300216"/>
              <a:ext cx="7713777" cy="8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4000" b="1" i="0" u="none" strike="noStrike" cap="none" dirty="0">
                  <a:solidFill>
                    <a:srgbClr val="0070C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8 critérios de Scapin e Bastien</a:t>
              </a:r>
              <a:endParaRPr sz="4000" b="0" i="0" u="none" strike="noStrike" cap="none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229112"/>
            <a:ext cx="7410300" cy="122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 err="1">
                <a:solidFill>
                  <a:srgbClr val="0070C0"/>
                </a:solidFill>
                <a:latin typeface="Century Gothic"/>
                <a:sym typeface="Century Gothic"/>
              </a:rPr>
              <a:t>Ergonomia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 e Usabilidade</a:t>
            </a:r>
            <a:endParaRPr sz="4000" b="1" dirty="0">
              <a:solidFill>
                <a:srgbClr val="0070C0"/>
              </a:solidFill>
              <a:latin typeface="Century Gothic"/>
              <a:sym typeface="Century Gothic"/>
            </a:endParaRPr>
          </a:p>
        </p:txBody>
      </p:sp>
      <p:sp>
        <p:nvSpPr>
          <p:cNvPr id="4" name="Google Shape;25;p16">
            <a:extLst>
              <a:ext uri="{FF2B5EF4-FFF2-40B4-BE49-F238E27FC236}">
                <a16:creationId xmlns:a16="http://schemas.microsoft.com/office/drawing/2014/main" id="{9870D3D9-A590-FDFD-2939-D09FAF3FB247}"/>
              </a:ext>
            </a:extLst>
          </p:cNvPr>
          <p:cNvSpPr txBox="1"/>
          <p:nvPr/>
        </p:nvSpPr>
        <p:spPr>
          <a:xfrm>
            <a:off x="565525" y="1453167"/>
            <a:ext cx="7816475" cy="165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Os Critérios Ergonômicos foram desenvolvidos por dois pesquisadores franceses: Dominique Scapin e Christian Bastien, em 1993, com a proposta de trazer em si, qualidades das boas práticas de se criar uma IHC (interface humano-computador).</a:t>
            </a:r>
          </a:p>
          <a:p>
            <a:endParaRPr lang="en-GB" dirty="0"/>
          </a:p>
          <a:p>
            <a:r>
              <a:rPr lang="en-GB" dirty="0"/>
              <a:t>Eles formam um conjunto de </a:t>
            </a:r>
            <a:r>
              <a:rPr lang="en-GB" b="1" dirty="0"/>
              <a:t>8 </a:t>
            </a:r>
            <a:r>
              <a:rPr lang="en-GB" dirty="0"/>
              <a:t>critérios Ergonômicos principais e eles se distribuem em 18 subcritérios e critérios complementares.</a:t>
            </a:r>
          </a:p>
        </p:txBody>
      </p:sp>
    </p:spTree>
    <p:extLst>
      <p:ext uri="{BB962C8B-B14F-4D97-AF65-F5344CB8AC3E}">
        <p14:creationId xmlns:p14="http://schemas.microsoft.com/office/powerpoint/2010/main" val="11716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4" y="636550"/>
            <a:ext cx="8097829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1-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CONDUÇÃO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Agrupamento (sites de streaming)</a:t>
            </a:r>
          </a:p>
        </p:txBody>
      </p:sp>
      <p:sp>
        <p:nvSpPr>
          <p:cNvPr id="19" name="Google Shape;25;p16">
            <a:extLst>
              <a:ext uri="{FF2B5EF4-FFF2-40B4-BE49-F238E27FC236}">
                <a16:creationId xmlns:a16="http://schemas.microsoft.com/office/drawing/2014/main" id="{F9048DD7-660D-15D9-45EF-3982081B964A}"/>
              </a:ext>
            </a:extLst>
          </p:cNvPr>
          <p:cNvSpPr txBox="1"/>
          <p:nvPr/>
        </p:nvSpPr>
        <p:spPr>
          <a:xfrm>
            <a:off x="565525" y="23735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Distinção entre itens (redes sociais)</a:t>
            </a:r>
          </a:p>
        </p:txBody>
      </p:sp>
      <p:sp>
        <p:nvSpPr>
          <p:cNvPr id="6" name="Google Shape;25;p16">
            <a:extLst>
              <a:ext uri="{FF2B5EF4-FFF2-40B4-BE49-F238E27FC236}">
                <a16:creationId xmlns:a16="http://schemas.microsoft.com/office/drawing/2014/main" id="{6D04CE2F-99F6-EDF3-E3E9-A423D088083D}"/>
              </a:ext>
            </a:extLst>
          </p:cNvPr>
          <p:cNvSpPr txBox="1"/>
          <p:nvPr/>
        </p:nvSpPr>
        <p:spPr>
          <a:xfrm>
            <a:off x="565525" y="28942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Legibilidade (facilidade de ler a informação)</a:t>
            </a:r>
          </a:p>
        </p:txBody>
      </p:sp>
      <p:sp>
        <p:nvSpPr>
          <p:cNvPr id="7" name="Google Shape;25;p16">
            <a:extLst>
              <a:ext uri="{FF2B5EF4-FFF2-40B4-BE49-F238E27FC236}">
                <a16:creationId xmlns:a16="http://schemas.microsoft.com/office/drawing/2014/main" id="{5E4AEBE1-AF4B-8E45-B19E-7D51EAA220FB}"/>
              </a:ext>
            </a:extLst>
          </p:cNvPr>
          <p:cNvSpPr txBox="1"/>
          <p:nvPr/>
        </p:nvSpPr>
        <p:spPr>
          <a:xfrm>
            <a:off x="565525" y="34911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Feedback imediato (retorno de suas ações no sistema)</a:t>
            </a:r>
          </a:p>
        </p:txBody>
      </p:sp>
    </p:spTree>
    <p:extLst>
      <p:ext uri="{BB962C8B-B14F-4D97-AF65-F5344CB8AC3E}">
        <p14:creationId xmlns:p14="http://schemas.microsoft.com/office/powerpoint/2010/main" val="188059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9782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2-  DE TRABALHO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Ser breve</a:t>
            </a:r>
          </a:p>
        </p:txBody>
      </p:sp>
      <p:sp>
        <p:nvSpPr>
          <p:cNvPr id="19" name="Google Shape;25;p16">
            <a:extLst>
              <a:ext uri="{FF2B5EF4-FFF2-40B4-BE49-F238E27FC236}">
                <a16:creationId xmlns:a16="http://schemas.microsoft.com/office/drawing/2014/main" id="{F9048DD7-660D-15D9-45EF-3982081B964A}"/>
              </a:ext>
            </a:extLst>
          </p:cNvPr>
          <p:cNvSpPr txBox="1"/>
          <p:nvPr/>
        </p:nvSpPr>
        <p:spPr>
          <a:xfrm>
            <a:off x="565525" y="23735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Ser direto</a:t>
            </a:r>
          </a:p>
        </p:txBody>
      </p:sp>
      <p:sp>
        <p:nvSpPr>
          <p:cNvPr id="6" name="Google Shape;25;p16">
            <a:extLst>
              <a:ext uri="{FF2B5EF4-FFF2-40B4-BE49-F238E27FC236}">
                <a16:creationId xmlns:a16="http://schemas.microsoft.com/office/drawing/2014/main" id="{6D04CE2F-99F6-EDF3-E3E9-A423D088083D}"/>
              </a:ext>
            </a:extLst>
          </p:cNvPr>
          <p:cNvSpPr txBox="1"/>
          <p:nvPr/>
        </p:nvSpPr>
        <p:spPr>
          <a:xfrm>
            <a:off x="565525" y="28942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Ações mínimas (facilitar a navegabilidade e </a:t>
            </a:r>
            <a:r>
              <a:rPr lang="pt-BR"/>
              <a:t>atalhos</a:t>
            </a:r>
            <a:r>
              <a:rPr lang="en-GB" dirty="0"/>
              <a:t>)</a:t>
            </a:r>
          </a:p>
        </p:txBody>
      </p:sp>
      <p:sp>
        <p:nvSpPr>
          <p:cNvPr id="7" name="Google Shape;25;p16">
            <a:extLst>
              <a:ext uri="{FF2B5EF4-FFF2-40B4-BE49-F238E27FC236}">
                <a16:creationId xmlns:a16="http://schemas.microsoft.com/office/drawing/2014/main" id="{5E4AEBE1-AF4B-8E45-B19E-7D51EAA220FB}"/>
              </a:ext>
            </a:extLst>
          </p:cNvPr>
          <p:cNvSpPr txBox="1"/>
          <p:nvPr/>
        </p:nvSpPr>
        <p:spPr>
          <a:xfrm>
            <a:off x="565525" y="34911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Densidade informacional (Qualidade na informação)</a:t>
            </a:r>
          </a:p>
        </p:txBody>
      </p:sp>
    </p:spTree>
    <p:extLst>
      <p:ext uri="{BB962C8B-B14F-4D97-AF65-F5344CB8AC3E}">
        <p14:creationId xmlns:p14="http://schemas.microsoft.com/office/powerpoint/2010/main" val="134776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9782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3- CONTROLE EXPLÍCITO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Ações explícitas (iconografia)</a:t>
            </a:r>
          </a:p>
        </p:txBody>
      </p:sp>
      <p:sp>
        <p:nvSpPr>
          <p:cNvPr id="19" name="Google Shape;25;p16">
            <a:extLst>
              <a:ext uri="{FF2B5EF4-FFF2-40B4-BE49-F238E27FC236}">
                <a16:creationId xmlns:a16="http://schemas.microsoft.com/office/drawing/2014/main" id="{F9048DD7-660D-15D9-45EF-3982081B964A}"/>
              </a:ext>
            </a:extLst>
          </p:cNvPr>
          <p:cNvSpPr txBox="1"/>
          <p:nvPr/>
        </p:nvSpPr>
        <p:spPr>
          <a:xfrm>
            <a:off x="565525" y="23735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Controle do usuário (dar poder ao usuário de incluir, editar, excluir)</a:t>
            </a:r>
          </a:p>
        </p:txBody>
      </p:sp>
    </p:spTree>
    <p:extLst>
      <p:ext uri="{BB962C8B-B14F-4D97-AF65-F5344CB8AC3E}">
        <p14:creationId xmlns:p14="http://schemas.microsoft.com/office/powerpoint/2010/main" val="7578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4" y="636550"/>
            <a:ext cx="8097829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4- ADAPTABILIDADE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Flexibilidade (adaptar ao gosto do usuário)</a:t>
            </a:r>
          </a:p>
        </p:txBody>
      </p:sp>
      <p:sp>
        <p:nvSpPr>
          <p:cNvPr id="19" name="Google Shape;25;p16">
            <a:extLst>
              <a:ext uri="{FF2B5EF4-FFF2-40B4-BE49-F238E27FC236}">
                <a16:creationId xmlns:a16="http://schemas.microsoft.com/office/drawing/2014/main" id="{F9048DD7-660D-15D9-45EF-3982081B964A}"/>
              </a:ext>
            </a:extLst>
          </p:cNvPr>
          <p:cNvSpPr txBox="1"/>
          <p:nvPr/>
        </p:nvSpPr>
        <p:spPr>
          <a:xfrm>
            <a:off x="565525" y="23735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Consideração da experiência do usuário em suas pesquisas</a:t>
            </a:r>
          </a:p>
        </p:txBody>
      </p:sp>
    </p:spTree>
    <p:extLst>
      <p:ext uri="{BB962C8B-B14F-4D97-AF65-F5344CB8AC3E}">
        <p14:creationId xmlns:p14="http://schemas.microsoft.com/office/powerpoint/2010/main" val="381345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5" y="636550"/>
            <a:ext cx="8097828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5-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GESTÃO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DE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ERROS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Proteção contra erros</a:t>
            </a:r>
          </a:p>
        </p:txBody>
      </p:sp>
      <p:sp>
        <p:nvSpPr>
          <p:cNvPr id="19" name="Google Shape;25;p16">
            <a:extLst>
              <a:ext uri="{FF2B5EF4-FFF2-40B4-BE49-F238E27FC236}">
                <a16:creationId xmlns:a16="http://schemas.microsoft.com/office/drawing/2014/main" id="{F9048DD7-660D-15D9-45EF-3982081B964A}"/>
              </a:ext>
            </a:extLst>
          </p:cNvPr>
          <p:cNvSpPr txBox="1"/>
          <p:nvPr/>
        </p:nvSpPr>
        <p:spPr>
          <a:xfrm>
            <a:off x="565525" y="23735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Qualidade das mensagens de erros</a:t>
            </a:r>
          </a:p>
        </p:txBody>
      </p:sp>
      <p:sp>
        <p:nvSpPr>
          <p:cNvPr id="5" name="Google Shape;25;p16">
            <a:extLst>
              <a:ext uri="{FF2B5EF4-FFF2-40B4-BE49-F238E27FC236}">
                <a16:creationId xmlns:a16="http://schemas.microsoft.com/office/drawing/2014/main" id="{D7FD43C8-FC22-1428-447E-AE7B2D7A553B}"/>
              </a:ext>
            </a:extLst>
          </p:cNvPr>
          <p:cNvSpPr txBox="1"/>
          <p:nvPr/>
        </p:nvSpPr>
        <p:spPr>
          <a:xfrm>
            <a:off x="565525" y="2970428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Correção dos erros</a:t>
            </a:r>
          </a:p>
        </p:txBody>
      </p:sp>
    </p:spTree>
    <p:extLst>
      <p:ext uri="{BB962C8B-B14F-4D97-AF65-F5344CB8AC3E}">
        <p14:creationId xmlns:p14="http://schemas.microsoft.com/office/powerpoint/2010/main" val="155442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4" y="636550"/>
            <a:ext cx="8097829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6-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CONSISTÊNCIAS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Ser consistente nos componentes utilizados</a:t>
            </a:r>
          </a:p>
        </p:txBody>
      </p:sp>
    </p:spTree>
    <p:extLst>
      <p:ext uri="{BB962C8B-B14F-4D97-AF65-F5344CB8AC3E}">
        <p14:creationId xmlns:p14="http://schemas.microsoft.com/office/powerpoint/2010/main" val="118232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4" y="636549"/>
            <a:ext cx="8097829" cy="122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7-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SIGNIFICADO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DE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CÓDIGOS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E</a:t>
            </a:r>
            <a:r>
              <a:rPr lang="en-US" sz="3500" b="1" dirty="0">
                <a:solidFill>
                  <a:srgbClr val="EE4C4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DENOMINAÇÕES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2068843"/>
            <a:ext cx="8097829" cy="50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Ser consistente nos componentes utilizados</a:t>
            </a:r>
          </a:p>
        </p:txBody>
      </p:sp>
    </p:spTree>
    <p:extLst>
      <p:ext uri="{BB962C8B-B14F-4D97-AF65-F5344CB8AC3E}">
        <p14:creationId xmlns:p14="http://schemas.microsoft.com/office/powerpoint/2010/main" val="367021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/>
        </p:nvSpPr>
        <p:spPr>
          <a:xfrm>
            <a:off x="565524" y="636550"/>
            <a:ext cx="8097829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Century Gothic"/>
                <a:sym typeface="Century Gothic"/>
              </a:rPr>
              <a:t>8- COMPATIBILIDADE</a:t>
            </a:r>
          </a:p>
        </p:txBody>
      </p:sp>
      <p:sp>
        <p:nvSpPr>
          <p:cNvPr id="25" name="Google Shape;25;p16"/>
          <p:cNvSpPr txBox="1"/>
          <p:nvPr/>
        </p:nvSpPr>
        <p:spPr>
          <a:xfrm>
            <a:off x="565525" y="1857713"/>
            <a:ext cx="8097829" cy="831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dirty="0"/>
              <a:t>Segundo os autores, os resultados das avaliações de usabilidade de uma dada interface, mostraram que seus critérios proporcionam um aumento sistematizado diante da satisfação e desempenho do usuário com relação a tal interface.</a:t>
            </a:r>
          </a:p>
        </p:txBody>
      </p:sp>
      <p:sp>
        <p:nvSpPr>
          <p:cNvPr id="4" name="Google Shape;25;p16">
            <a:extLst>
              <a:ext uri="{FF2B5EF4-FFF2-40B4-BE49-F238E27FC236}">
                <a16:creationId xmlns:a16="http://schemas.microsoft.com/office/drawing/2014/main" id="{2BF6847A-AF57-2264-39EC-F72D1972C399}"/>
              </a:ext>
            </a:extLst>
          </p:cNvPr>
          <p:cNvSpPr txBox="1"/>
          <p:nvPr/>
        </p:nvSpPr>
        <p:spPr>
          <a:xfrm>
            <a:off x="565525" y="2734013"/>
            <a:ext cx="8097829" cy="44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i="1" dirty="0"/>
              <a:t>Pesquisar se o produto satifaz a necessidade do cliente</a:t>
            </a:r>
          </a:p>
        </p:txBody>
      </p:sp>
    </p:spTree>
    <p:extLst>
      <p:ext uri="{BB962C8B-B14F-4D97-AF65-F5344CB8AC3E}">
        <p14:creationId xmlns:p14="http://schemas.microsoft.com/office/powerpoint/2010/main" val="347081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1b35d3-0456-4d6a-bc2f-da927e91d158">
      <Terms xmlns="http://schemas.microsoft.com/office/infopath/2007/PartnerControls"/>
    </lcf76f155ced4ddcb4097134ff3c332f>
    <TaxCatchAll xmlns="19483571-f922-4e8e-9c1c-26f0a225213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48B58A68BE64E9120D347E3E06B3A" ma:contentTypeVersion="15" ma:contentTypeDescription="Create a new document." ma:contentTypeScope="" ma:versionID="d8fe9e3f605ab464b244c43824fd4991">
  <xsd:schema xmlns:xsd="http://www.w3.org/2001/XMLSchema" xmlns:xs="http://www.w3.org/2001/XMLSchema" xmlns:p="http://schemas.microsoft.com/office/2006/metadata/properties" xmlns:ns2="851b35d3-0456-4d6a-bc2f-da927e91d158" xmlns:ns3="19483571-f922-4e8e-9c1c-26f0a2252132" targetNamespace="http://schemas.microsoft.com/office/2006/metadata/properties" ma:root="true" ma:fieldsID="2d78425168359d2cc7120d23fa4ad875" ns2:_="" ns3:_="">
    <xsd:import namespace="851b35d3-0456-4d6a-bc2f-da927e91d158"/>
    <xsd:import namespace="19483571-f922-4e8e-9c1c-26f0a2252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b35d3-0456-4d6a-bc2f-da927e91d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4a7fbd4-9dae-4371-bb8c-f658cfc5cb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83571-f922-4e8e-9c1c-26f0a22521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ca5b0e-bf34-4fb2-bc21-1657b419a556}" ma:internalName="TaxCatchAll" ma:showField="CatchAllData" ma:web="19483571-f922-4e8e-9c1c-26f0a2252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E7A1DF-45A6-482C-9396-349872592AD3}">
  <ds:schemaRefs>
    <ds:schemaRef ds:uri="http://schemas.microsoft.com/office/2006/metadata/properties"/>
    <ds:schemaRef ds:uri="http://schemas.microsoft.com/office/infopath/2007/PartnerControls"/>
    <ds:schemaRef ds:uri="851b35d3-0456-4d6a-bc2f-da927e91d158"/>
    <ds:schemaRef ds:uri="19483571-f922-4e8e-9c1c-26f0a2252132"/>
  </ds:schemaRefs>
</ds:datastoreItem>
</file>

<file path=customXml/itemProps2.xml><?xml version="1.0" encoding="utf-8"?>
<ds:datastoreItem xmlns:ds="http://schemas.openxmlformats.org/officeDocument/2006/customXml" ds:itemID="{D5BCFCC0-DABB-4A87-935D-8D65A948F7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5BF5EE-EDCB-49DE-AEDB-56AE41D79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b35d3-0456-4d6a-bc2f-da927e91d158"/>
    <ds:schemaRef ds:uri="19483571-f922-4e8e-9c1c-26f0a22521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3840</TotalTime>
  <Words>247</Words>
  <Application>Microsoft Office PowerPoint</Application>
  <PresentationFormat>Apresentação na tela (16:9)</PresentationFormat>
  <Paragraphs>34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Century Gothic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Mestieri</dc:creator>
  <cp:lastModifiedBy>Jorge D. Navarro</cp:lastModifiedBy>
  <cp:revision>56</cp:revision>
  <dcterms:modified xsi:type="dcterms:W3CDTF">2024-08-07T23:25:21Z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0x01010001E48B58A68BE64E9120D347E3E06B3A</vt:lpwstr>
  </property>
</Properties>
</file>