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2" r:id="rId1"/>
  </p:sldMasterIdLst>
  <p:notesMasterIdLst>
    <p:notesMasterId r:id="rId19"/>
  </p:notesMasterIdLst>
  <p:handoutMasterIdLst>
    <p:handoutMasterId r:id="rId20"/>
  </p:handoutMasterIdLst>
  <p:sldIdLst>
    <p:sldId id="349" r:id="rId2"/>
    <p:sldId id="375" r:id="rId3"/>
    <p:sldId id="376" r:id="rId4"/>
    <p:sldId id="381" r:id="rId5"/>
    <p:sldId id="382" r:id="rId6"/>
    <p:sldId id="383" r:id="rId7"/>
    <p:sldId id="377" r:id="rId8"/>
    <p:sldId id="384" r:id="rId9"/>
    <p:sldId id="385" r:id="rId10"/>
    <p:sldId id="386" r:id="rId11"/>
    <p:sldId id="378" r:id="rId12"/>
    <p:sldId id="387" r:id="rId13"/>
    <p:sldId id="388" r:id="rId14"/>
    <p:sldId id="379" r:id="rId15"/>
    <p:sldId id="389" r:id="rId16"/>
    <p:sldId id="380" r:id="rId17"/>
    <p:sldId id="390" r:id="rId18"/>
  </p:sldIdLst>
  <p:sldSz cx="9144000" cy="6858000" type="screen4x3"/>
  <p:notesSz cx="6858000" cy="96583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2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3" d="100"/>
          <a:sy n="63" d="100"/>
        </p:scale>
        <p:origin x="72" y="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7308"/>
    </p:cViewPr>
  </p:sorterViewPr>
  <p:notesViewPr>
    <p:cSldViewPr>
      <p:cViewPr varScale="1">
        <p:scale>
          <a:sx n="28" d="100"/>
          <a:sy n="28" d="100"/>
        </p:scale>
        <p:origin x="-1266" y="-90"/>
      </p:cViewPr>
      <p:guideLst>
        <p:guide orient="horz" pos="3042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3B70CD2-EA16-9E07-EF84-9BEE003C58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A39424B-D6F8-7A06-0868-02BF733685C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41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968431A-751C-475C-38FE-28AF64187D4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4163"/>
            <a:ext cx="2971800" cy="484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BCF96BF-6A79-9C85-C921-35AEA540D49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174163"/>
            <a:ext cx="2971800" cy="484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fld id="{CC520EAC-8298-40FB-A1F4-0151B1961F1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C8162E8-3942-D13D-376F-C17B9A9294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3D9304F-886F-4C0B-716D-954C53EDD16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41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62000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AD5BD06-1B14-57A2-81C2-B195290ABF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74163"/>
            <a:ext cx="2971800" cy="484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A85A726A-D518-4661-A942-BE0B7E82E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74163"/>
            <a:ext cx="2971800" cy="484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62000" eaLnBrk="1" fontAlgn="auto" hangingPunct="1">
              <a:spcBef>
                <a:spcPts val="0"/>
              </a:spcBef>
              <a:spcAft>
                <a:spcPts val="0"/>
              </a:spcAft>
              <a:defRPr sz="1000" i="1">
                <a:latin typeface="+mn-lt"/>
              </a:defRPr>
            </a:lvl1pPr>
          </a:lstStyle>
          <a:p>
            <a:pPr>
              <a:defRPr/>
            </a:pPr>
            <a:fld id="{7D9CF87B-2449-46E6-A3AF-CD090A4326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8AA8E662-B2EE-FA03-FB25-0394A99BBE9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23938" y="730250"/>
            <a:ext cx="4811712" cy="3608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64FF9065-E74B-BD1B-87F5-A42C282DF9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84700"/>
            <a:ext cx="5029200" cy="43132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>
            <a:extLst>
              <a:ext uri="{FF2B5EF4-FFF2-40B4-BE49-F238E27FC236}">
                <a16:creationId xmlns:a16="http://schemas.microsoft.com/office/drawing/2014/main" id="{2771C32F-7A64-B15A-E38C-E3AA97B053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95B42D-2379-4324-8A34-AFD757C68BF7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4D56D14-5E25-904A-0D70-2355DE7EFB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F526241-EF0C-9A7D-FC19-4F8AC828C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5">
            <a:extLst>
              <a:ext uri="{FF2B5EF4-FFF2-40B4-BE49-F238E27FC236}">
                <a16:creationId xmlns:a16="http://schemas.microsoft.com/office/drawing/2014/main" id="{8B0D0644-E8F1-2008-FBD0-6F7EF35E75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A4EEB-1E7C-44C2-903E-7C414F0C8ECF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9F9889FF-AB43-DD73-8E23-C94502401C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B17781E0-52EF-63AF-2CCE-C756519835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>
            <a:extLst>
              <a:ext uri="{FF2B5EF4-FFF2-40B4-BE49-F238E27FC236}">
                <a16:creationId xmlns:a16="http://schemas.microsoft.com/office/drawing/2014/main" id="{0F57F4BC-EFDA-70A7-4510-D8B6CDF287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524E5E-23E5-46F7-B243-0142590F061C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314B85C7-2275-C148-BA71-540A2D132F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8249CFFB-276D-A9E3-2C36-DCE352ED3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5">
            <a:extLst>
              <a:ext uri="{FF2B5EF4-FFF2-40B4-BE49-F238E27FC236}">
                <a16:creationId xmlns:a16="http://schemas.microsoft.com/office/drawing/2014/main" id="{A4B4839E-BE06-BCFF-36D7-4E5960199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297E86-3BF7-449C-951D-4C1280B7C661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747B3744-E6D9-0824-9275-AF60B3DB42D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1609B5F-E534-FC9E-89FE-79342FBEA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>
            <a:extLst>
              <a:ext uri="{FF2B5EF4-FFF2-40B4-BE49-F238E27FC236}">
                <a16:creationId xmlns:a16="http://schemas.microsoft.com/office/drawing/2014/main" id="{C194DF27-6558-8348-F233-345408E1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4A6D6-3243-447E-81F5-29D7C0215A0F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E73F025-65E9-7B11-88C9-CEC2BAC75B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A318BD63-408E-CA7C-9F9B-C1772694DB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>
            <a:extLst>
              <a:ext uri="{FF2B5EF4-FFF2-40B4-BE49-F238E27FC236}">
                <a16:creationId xmlns:a16="http://schemas.microsoft.com/office/drawing/2014/main" id="{15564497-B14D-DFB3-0366-A7C85B7624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B3C2F5-8843-4599-9211-BD7BB94B6550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DA62105F-9BC4-78B3-A407-5650552C81D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E1FB6620-7E46-E066-0C0E-AFBD9BB31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CF87B-2449-46E6-A3AF-CD090A4326BE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0325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>
            <a:extLst>
              <a:ext uri="{FF2B5EF4-FFF2-40B4-BE49-F238E27FC236}">
                <a16:creationId xmlns:a16="http://schemas.microsoft.com/office/drawing/2014/main" id="{B30B133E-44B1-0EDE-0168-D5D668592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020C29-56CB-4FF2-9AD0-EA5C01EA2D2F}" type="slidenum">
              <a:rPr lang="pt-BR" altLang="pt-B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BR" altLang="pt-BR">
              <a:latin typeface="Calibri" panose="020F0502020204030204" pitchFamily="34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025F680E-9BBD-F630-6726-6964E50304B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F7EA2A56-1B52-8D49-5BCD-EDDE38434B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216F2-60D6-9996-676E-892286430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FE311B-AA2F-69CC-F3F9-5573532E7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F27976-0CF2-B950-7A5A-7A6702EE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A1F410-5674-4E32-81D1-55F214DA4B7E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F7FFA9-849B-39D0-D3E2-35E3C496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EB581C-95BC-DE4A-AE7F-9A93A728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C5753-A1C2-4B46-9809-FD263805196E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9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DF9E3-1967-3E58-5969-34D2500A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8F7389-49A6-FE25-1E93-24711BEC7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C2DB76-E00F-5847-F9A6-D22560BB6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596F26-0C80-4075-99E4-593AA204FA9E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BFA6F5-8670-6B67-91B5-4FD0EA7E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F78715-4321-DBC4-4D97-A0912653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D32391-B12E-4B81-A6A6-B21C31F1A461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F25F3-EF9E-4AAB-B169-93683AC73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9B3F68-1247-97E8-B968-2891110BA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0695F7-27B4-39E0-8E49-2D64FBA4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9DA55-6CBC-4FA8-B342-CA4FDCF5D256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55BFEC-E5C6-DCB8-1173-C8236B7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9C7FC5-E7EF-5B16-8A60-9384FA1A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A71E05-63B5-4EE2-9931-8E779602A224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0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0C96F-F275-A31A-0B0C-78397679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B09E15-FD11-7085-9517-CAD50190A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2FC0E7-F5D8-AC37-0ED2-1BCCC14B0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3AB0CF-6605-AEEA-48B6-544673EF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AA030C-723B-41B7-AE9B-24E95AF104FA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DDB05C-682D-7128-C0CD-366E4822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C1A743-CF30-86F0-0993-E4410B31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6C1814-C06D-4FEE-92CB-1583457A7F1A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7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D5771-D74D-FCB2-0F3D-91ADADF0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BD9C6C-A521-E940-5252-63B90E22E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BF8FD2-3B1D-E879-3DCD-D84C73F1D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662F615-E57C-11D3-9354-26E751205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155B2E-C80F-B488-CFD6-7D8708A14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7E588C9-B69C-B79F-DE2F-1B78BD2A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B1BEA-193E-48FF-BE2E-E41480B9A054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F599BC-7218-0D01-5668-6C0311DD2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AFA1DD-8E2C-D2E6-3255-E228780E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D2875-A548-4FE4-B6CE-37C38EA80DF0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3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78F5B-87FB-9E9E-A060-7D1A7A3E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0247D40-F79E-3C73-5E79-EA349B35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C4571F-8258-4DB4-9A89-C004FE8656D9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1EFD41-B88B-09BA-0D8F-4C7FBB1D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24C934-24A6-9956-84AB-47DCEF8F2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DAC16-D431-4260-A6E1-33BDAC09B9B0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6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E2FC37C-643C-6245-0A7F-7F96DC55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D6FAC9-15F1-4D66-AC59-999AC4CB1F5E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4E435A-8E6D-9E42-5B4F-21B1AD74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1CBE53-366E-DBE0-A238-D6C5E51F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2BAE0C-D2EB-4BD1-8351-7DEF3CC2547B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1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D6F28-7CB1-25F9-927B-8CC97AAA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9570D2-BE86-AA03-FBD6-CDA7F19C5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619DBA-9F88-F956-5351-25EB17372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FD1874-77EE-D2E5-A1BE-91C32599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8E9C84-1854-44B0-9DC1-AA3EB26327EA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ECEB26-A745-A87C-8C6C-93B29BDAD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9E3930-A195-56FF-6B7F-D2D6DE11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50794-0480-49D9-A6E1-205C11E8060E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62D28-FFB8-AD87-8C29-99CD399E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7B18F5F-2164-E9B2-7681-DF7D248307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38E4C5-7855-A6FC-3DF4-27F49779B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A5EE94-82DA-51DC-88CE-9F748518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1BDBE9-BFA1-448B-AA36-C105D6CB69E5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B0E7FB-0D21-1573-F288-73E48347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5F3595-3F50-69E4-8D04-4F5CEDEC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9A8ED-FE99-40B3-9203-368EE2B0DD07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3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FA2B6-BF6B-0917-50EA-B2143AE63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A972F3-EC35-255C-472B-16EB6CC16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A540A5-FAB4-70EC-37AA-8A711B23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EB0C8C-E882-4212-9FD3-E9D586D6E77C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CBC8AC-5A8F-2C25-743F-F36849E7F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3A7F7-68C5-5B4A-3F60-7651561F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895932-BC64-424F-A51C-5B5A074A2C0D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1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D0F6AD-F2DE-B065-78A9-35EF10647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E079A3-0C3A-92AD-FEAF-2D24A79CF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5CA2FA-E71E-2314-1DFB-03CB5C54B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675E20-6886-4A8E-9794-5136C2C81719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5A7E5-479C-EFD7-71D0-F294A5C54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8CA87C-DA77-AE74-503D-08F522E5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9FD0B-3988-4676-BBA0-D741DA5A2667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3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BFEFE08-6990-B193-E4A6-F772029E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534662-1570-893F-D5C5-B3318A88F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32AE01-4411-6406-A4AB-FD1B119EA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24631CE2-E345-4BC3-9EC6-6ACDC7AD8210}" type="datetimeFigureOut">
              <a:rPr lang="en-US" smtClean="0"/>
              <a:pPr>
                <a:defRPr/>
              </a:pPr>
              <a:t>8/19/2024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C1C91C-666D-13D9-C2A2-5DDE195CB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6F3978-9005-B0C1-B35D-AECF55FB7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09339A26-246E-4A1D-B5E0-7AAAD3F743C1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A34C17F5-ADA8-8E3C-9A4F-3AE868168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endParaRPr lang="en-US" altLang="pt-BR" sz="1400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46828B53-6A2D-EA88-1FDD-DF23C1DA8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Mapeamento do DER para o relacional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7D58A4CE-01BB-EF4E-FB25-98801CDF07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dirty="0"/>
              <a:t>Técnica que permite passar do modelo conceitual para o modelo físico</a:t>
            </a:r>
          </a:p>
          <a:p>
            <a:r>
              <a:rPr lang="pt-BR" altLang="pt-BR" dirty="0"/>
              <a:t>Facilita implementação do BD no SGBD</a:t>
            </a:r>
          </a:p>
          <a:p>
            <a:endParaRPr lang="pt-BR" altLang="pt-BR" dirty="0"/>
          </a:p>
        </p:txBody>
      </p:sp>
      <p:sp>
        <p:nvSpPr>
          <p:cNvPr id="97285" name="Text Box 5">
            <a:extLst>
              <a:ext uri="{FF2B5EF4-FFF2-40B4-BE49-F238E27FC236}">
                <a16:creationId xmlns:a16="http://schemas.microsoft.com/office/drawing/2014/main" id="{C5A2433E-093E-A468-76A3-9EC860A70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648200"/>
            <a:ext cx="73310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pt-BR" altLang="pt-B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Mapear é GERAR TABELAS A PARTIR DE ENTIDADES</a:t>
            </a:r>
          </a:p>
          <a:p>
            <a:pPr algn="ctr" eaLnBrk="1" hangingPunct="1"/>
            <a:r>
              <a:rPr lang="pt-BR" altLang="pt-B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E RELACIONAMENTOS</a:t>
            </a:r>
            <a:endParaRPr lang="pt-BR" altLang="pt-BR" sz="24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96552986-66F2-CF4E-E559-6BA3C7B5D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EB5E3961-1C5B-B84C-1A54-A6787619F8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/>
          <a:lstStyle/>
          <a:p>
            <a:r>
              <a:rPr lang="pt-BR" altLang="pt-BR"/>
              <a:t>1) Mapear todas as entidades</a:t>
            </a:r>
          </a:p>
          <a:p>
            <a:r>
              <a:rPr lang="pt-BR" altLang="pt-BR"/>
              <a:t>2) Mapear todos os relacionamentos de cardinalidade 1:1</a:t>
            </a:r>
          </a:p>
          <a:p>
            <a:r>
              <a:rPr lang="pt-BR" altLang="pt-BR"/>
              <a:t>3) Mapear todos os relacionamentos de cardinalidade 1:N</a:t>
            </a:r>
          </a:p>
          <a:p>
            <a:r>
              <a:rPr lang="pt-BR" altLang="pt-BR"/>
              <a:t>4) Mapear todos os relacionamentos de cardinalidade N:M</a:t>
            </a:r>
          </a:p>
          <a:p>
            <a:r>
              <a:rPr lang="pt-BR" altLang="pt-BR"/>
              <a:t>5) Mapear todos os relacionamentos de ordem maior que 2</a:t>
            </a:r>
          </a:p>
          <a:p>
            <a:endParaRPr lang="pt-BR" altLang="pt-BR"/>
          </a:p>
        </p:txBody>
      </p:sp>
      <p:sp>
        <p:nvSpPr>
          <p:cNvPr id="99332" name="Text Box 4">
            <a:extLst>
              <a:ext uri="{FF2B5EF4-FFF2-40B4-BE49-F238E27FC236}">
                <a16:creationId xmlns:a16="http://schemas.microsoft.com/office/drawing/2014/main" id="{D74A443D-494B-DED7-BB75-55DB03A78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338888"/>
            <a:ext cx="6003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pt-BR" altLang="pt-BR" sz="2800" b="1" u="sng">
                <a:latin typeface="Times New Roman" panose="02020603050405020304" pitchFamily="18" charset="0"/>
              </a:rPr>
              <a:t>Gera só tabelas !!!!! (a partir do DER)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467940DB-1216-B131-6441-F0A5B872D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469DBEC3-A671-F5B6-7CC5-DBF223B780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Passo 1 - mapear entidades</a:t>
            </a:r>
          </a:p>
          <a:p>
            <a:pPr lvl="1"/>
            <a:r>
              <a:rPr lang="pt-BR" altLang="pt-BR" dirty="0"/>
              <a:t>montar as tabelas com cada entidade com os atributos virando campos.</a:t>
            </a:r>
          </a:p>
          <a:p>
            <a:pPr lvl="1"/>
            <a:r>
              <a:rPr lang="pt-BR" altLang="pt-BR" dirty="0"/>
              <a:t>riscar do diagrama E-R</a:t>
            </a:r>
          </a:p>
          <a:p>
            <a:pPr lvl="1"/>
            <a:endParaRPr lang="pt-BR" alt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F03FB-BA23-8E7A-ADC3-32F50F29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02DA7-C2CC-4E2C-241D-6534B1419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79670C3-17BE-5D09-52BC-4B1217432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9137" y="2068835"/>
            <a:ext cx="9463137" cy="289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3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9E931-4FDB-0DDD-EA0F-E6559103C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Dicas de nomenclatura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B68926-25D7-8A8D-1B3F-E75180020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Manter nomes CURTOS nas colunas</a:t>
            </a:r>
          </a:p>
          <a:p>
            <a:r>
              <a:rPr lang="pt-BR" dirty="0"/>
              <a:t>Nome de coluna não pode conter espaços em branco </a:t>
            </a:r>
          </a:p>
          <a:p>
            <a:r>
              <a:rPr lang="pt-BR" dirty="0"/>
              <a:t>Nomes de colunas que podem se repetir em outras tabelas colocar o sufixo com o nome da tabela. </a:t>
            </a:r>
          </a:p>
          <a:p>
            <a:r>
              <a:rPr lang="pt-BR" dirty="0" err="1"/>
              <a:t>Ex</a:t>
            </a:r>
            <a:r>
              <a:rPr lang="pt-BR" dirty="0"/>
              <a:t>: </a:t>
            </a:r>
            <a:r>
              <a:rPr lang="pt-BR" dirty="0" err="1"/>
              <a:t>NomePessoa</a:t>
            </a:r>
            <a:r>
              <a:rPr lang="pt-BR" dirty="0"/>
              <a:t>, </a:t>
            </a:r>
            <a:r>
              <a:rPr lang="pt-BR" dirty="0" err="1"/>
              <a:t>CodPessoa</a:t>
            </a:r>
            <a:r>
              <a:rPr lang="pt-BR" dirty="0"/>
              <a:t>, etc. </a:t>
            </a:r>
          </a:p>
        </p:txBody>
      </p:sp>
    </p:spTree>
    <p:extLst>
      <p:ext uri="{BB962C8B-B14F-4D97-AF65-F5344CB8AC3E}">
        <p14:creationId xmlns:p14="http://schemas.microsoft.com/office/powerpoint/2010/main" val="225268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117BA-05FA-A7C1-9870-192F0AA9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solidFill>
                  <a:schemeClr val="tx2">
                    <a:lumMod val="75000"/>
                    <a:lumOff val="25000"/>
                  </a:schemeClr>
                </a:solidFill>
              </a:rPr>
              <a:t>Transformando Relacionamentos </a:t>
            </a:r>
            <a:endParaRPr lang="pt-BR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72A581-31D3-FABF-CFC4-C7F655CF2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Existem diferentes estratégias para a transformação de relacionamentos em modelo lógico</a:t>
            </a:r>
          </a:p>
          <a:p>
            <a:r>
              <a:rPr lang="pt-BR" dirty="0"/>
              <a:t>As estratégias são: </a:t>
            </a:r>
          </a:p>
          <a:p>
            <a:pPr lvl="1"/>
            <a:r>
              <a:rPr lang="pt-BR" dirty="0"/>
              <a:t>Tabela própria </a:t>
            </a:r>
          </a:p>
          <a:p>
            <a:pPr lvl="1"/>
            <a:r>
              <a:rPr lang="pt-BR" dirty="0"/>
              <a:t>Adição de coluna </a:t>
            </a:r>
          </a:p>
          <a:p>
            <a:pPr lvl="1"/>
            <a:r>
              <a:rPr lang="pt-BR" dirty="0"/>
              <a:t>Fusão de tabelas </a:t>
            </a:r>
          </a:p>
          <a:p>
            <a:pPr marL="342900" lvl="1" indent="0">
              <a:buNone/>
            </a:pPr>
            <a:endParaRPr lang="pt-BR" dirty="0"/>
          </a:p>
          <a:p>
            <a:pPr marL="342900" lvl="1" indent="0">
              <a:buNone/>
            </a:pPr>
            <a:endParaRPr lang="pt-BR" dirty="0"/>
          </a:p>
          <a:p>
            <a:pPr marL="342900" lvl="1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2400" dirty="0"/>
              <a:t>A decisão de qual estratégia utilizar vai depender da cardinalidade (máxima e mínima</a:t>
            </a:r>
          </a:p>
        </p:txBody>
      </p:sp>
    </p:spTree>
    <p:extLst>
      <p:ext uri="{BB962C8B-B14F-4D97-AF65-F5344CB8AC3E}">
        <p14:creationId xmlns:p14="http://schemas.microsoft.com/office/powerpoint/2010/main" val="252809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51776E1A-8A21-8A15-57D3-5428CD23E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C7E5D633-7CDC-A955-6755-1F3031D5E6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838200"/>
            <a:ext cx="7772400" cy="4114800"/>
          </a:xfrm>
        </p:spPr>
        <p:txBody>
          <a:bodyPr/>
          <a:lstStyle/>
          <a:p>
            <a:r>
              <a:rPr lang="pt-BR" alt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Passo 2 - mapear relacionamentos de cardinalidade 1:1</a:t>
            </a:r>
          </a:p>
          <a:p>
            <a:pPr lvl="1"/>
            <a:r>
              <a:rPr lang="pt-BR" altLang="pt-BR" dirty="0"/>
              <a:t>o relacionamento é absorvido pela entidade cuja ocorrência deve participar sempre de 1 e só 1 ocorrência do relacionamento. Você decide!!!</a:t>
            </a:r>
          </a:p>
          <a:p>
            <a:pPr lvl="1"/>
            <a:r>
              <a:rPr lang="pt-BR" altLang="pt-BR" dirty="0"/>
              <a:t>A Chave de uma entidade vai para outra entidade como </a:t>
            </a:r>
            <a:r>
              <a:rPr lang="pt-BR" altLang="pt-BR" b="1" u="sng" dirty="0"/>
              <a:t>atributo simples</a:t>
            </a:r>
            <a:endParaRPr lang="pt-BR" altLang="pt-BR" b="1" dirty="0"/>
          </a:p>
          <a:p>
            <a:pPr lvl="1"/>
            <a:r>
              <a:rPr lang="pt-BR" altLang="pt-BR" dirty="0"/>
              <a:t>Eventuais atributos do  relacionamento são também absorvidos pela entidade como </a:t>
            </a:r>
            <a:r>
              <a:rPr lang="pt-BR" altLang="pt-BR" u="sng" dirty="0"/>
              <a:t>atributos simples</a:t>
            </a:r>
            <a:r>
              <a:rPr lang="pt-BR" altLang="pt-BR" dirty="0"/>
              <a:t>.</a:t>
            </a:r>
          </a:p>
          <a:p>
            <a:pPr lvl="1"/>
            <a:r>
              <a:rPr lang="pt-BR" altLang="pt-BR" dirty="0"/>
              <a:t>riscar o relacionamento do diagrama ER</a:t>
            </a:r>
          </a:p>
          <a:p>
            <a:pPr lvl="1"/>
            <a:endParaRPr lang="pt-BR" alt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2393F03-D25E-0AAA-C0C7-9E8BEA20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38" y="3933056"/>
            <a:ext cx="8717923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DF730-215E-F6CB-BEC5-D18D9154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1AAA87-B207-2B8F-8199-74EDADFDC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E797D3-0216-A733-A6E3-876EB971A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30" y="1027907"/>
            <a:ext cx="8375486" cy="489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76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3D943-2F1D-D530-07A8-3C6FB984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132302-DF4A-721E-4A7D-AF4C77872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A6CC98C-F94F-2A33-89CD-C7C5CD6A3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89" y="365126"/>
            <a:ext cx="8735022" cy="502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1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C7E7C-7CA7-7A29-6429-5D68B193C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655E90-CBC4-F022-ECDF-05CF78A3C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258290-851E-2317-6C13-4C9D15F4A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3" y="1394565"/>
            <a:ext cx="9227146" cy="40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2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818CD39D-78A0-BCD8-7D22-09E2AC0AE9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5D1893D-7B28-4949-E2CF-695577634E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066800"/>
            <a:ext cx="7772400" cy="4114800"/>
          </a:xfrm>
        </p:spPr>
        <p:txBody>
          <a:bodyPr/>
          <a:lstStyle/>
          <a:p>
            <a:r>
              <a:rPr lang="pt-BR" alt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Passo 3 - mapear os relacionamentos de cardinalidade 1:N</a:t>
            </a:r>
          </a:p>
          <a:p>
            <a:pPr lvl="1"/>
            <a:r>
              <a:rPr lang="pt-BR" altLang="pt-BR" dirty="0"/>
              <a:t>O relacionamento é absorvido pela entidade cuja ocorrência deve participar sempre de 1 e só 1 ocorrência do relacionamento. </a:t>
            </a:r>
          </a:p>
          <a:p>
            <a:pPr lvl="1"/>
            <a:r>
              <a:rPr lang="pt-BR" altLang="pt-BR" dirty="0"/>
              <a:t>A chave da entidade do lado 1 vai para a tabela do lado N como </a:t>
            </a:r>
            <a:r>
              <a:rPr lang="pt-BR" altLang="pt-BR" b="1" u="sng" dirty="0"/>
              <a:t>atributo simples</a:t>
            </a:r>
            <a:endParaRPr lang="pt-BR" altLang="pt-BR" dirty="0"/>
          </a:p>
          <a:p>
            <a:pPr lvl="1"/>
            <a:r>
              <a:rPr lang="pt-BR" altLang="pt-BR" dirty="0"/>
              <a:t>Eventuais atributos do relacionamento são também absorvidos pela tabela como atributos simples</a:t>
            </a:r>
          </a:p>
          <a:p>
            <a:pPr lvl="1"/>
            <a:r>
              <a:rPr lang="pt-BR" altLang="pt-BR" dirty="0"/>
              <a:t>Riscar este relacionamento do diagrama E-R</a:t>
            </a:r>
          </a:p>
          <a:p>
            <a:pPr lvl="1"/>
            <a:endParaRPr lang="pt-BR" alt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4B10A9E-AA61-4E12-2ACD-58CE3DBA2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5024"/>
            <a:ext cx="8837109" cy="18782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0A569-82CA-EF6B-12A4-91369918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4C8438-0F8A-9600-BFC9-6B72B5F46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443F3E-6D42-046C-8BDA-C2748866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836712"/>
            <a:ext cx="8420219" cy="494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85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6529F-5168-AF32-46AF-766DFB14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CE0B95-E55E-3BF1-BBC4-345FDD2C3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02D7ED-D335-6557-669E-89CD14C1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218" y="1027907"/>
            <a:ext cx="9467218" cy="353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81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97D8C69C-874D-B6E5-E0F7-A3DD63AE3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C97B3B33-7C85-E45B-A15A-54FCA443F0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4114800"/>
          </a:xfrm>
        </p:spPr>
        <p:txBody>
          <a:bodyPr/>
          <a:lstStyle/>
          <a:p>
            <a:r>
              <a:rPr lang="pt-BR" alt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Passo 4 - mapear os relacionamentos de cardinalidade N:M</a:t>
            </a:r>
          </a:p>
          <a:p>
            <a:pPr lvl="1"/>
            <a:r>
              <a:rPr lang="pt-BR" altLang="pt-BR" dirty="0"/>
              <a:t>Relacionamentos são implementados como outra tabela com referência (chave externa) para cada entidade participante.</a:t>
            </a:r>
          </a:p>
          <a:p>
            <a:pPr lvl="1"/>
            <a:r>
              <a:rPr lang="pt-BR" altLang="pt-BR" dirty="0"/>
              <a:t>As chaves de ambas entidades vão para a tabela entidade como </a:t>
            </a:r>
            <a:r>
              <a:rPr lang="pt-BR" altLang="pt-BR" b="1" u="sng" dirty="0"/>
              <a:t>chave composta</a:t>
            </a:r>
            <a:r>
              <a:rPr lang="pt-BR" altLang="pt-BR" dirty="0"/>
              <a:t> (com as chaves das duas entidades)</a:t>
            </a:r>
          </a:p>
          <a:p>
            <a:pPr lvl="1"/>
            <a:r>
              <a:rPr lang="pt-BR" altLang="pt-BR" dirty="0"/>
              <a:t>Eventuais atributos dos relacionamentos são absorvidos por esta nova tabela com </a:t>
            </a:r>
            <a:r>
              <a:rPr lang="pt-BR" altLang="pt-BR" b="1" u="sng" dirty="0"/>
              <a:t>atributos simples.</a:t>
            </a:r>
          </a:p>
          <a:p>
            <a:pPr lvl="1"/>
            <a:r>
              <a:rPr lang="pt-BR" altLang="pt-BR" dirty="0"/>
              <a:t>Riscar este relacionamento do diagrama E-R</a:t>
            </a:r>
          </a:p>
          <a:p>
            <a:pPr lvl="1"/>
            <a:endParaRPr lang="pt-BR" alt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4F6D14-4D12-37CF-113D-311B5519A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005064"/>
            <a:ext cx="9277957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99B45-D5CA-0F03-45B4-C9561F80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Entidades Fracas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59357C9-B9B9-2703-3BBC-657765D36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304" y="1690689"/>
            <a:ext cx="8863392" cy="3940684"/>
          </a:xfrm>
        </p:spPr>
      </p:pic>
    </p:spTree>
    <p:extLst>
      <p:ext uri="{BB962C8B-B14F-4D97-AF65-F5344CB8AC3E}">
        <p14:creationId xmlns:p14="http://schemas.microsoft.com/office/powerpoint/2010/main" val="3968642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D4496F7-2313-4462-9480-E131DD82B8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pt-BR" altLang="pt-B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 passos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D9499C4A-AA27-4C2D-DE5D-D44DDA973D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/>
          <a:lstStyle/>
          <a:p>
            <a:r>
              <a:rPr lang="pt-BR" alt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Passo 5 - mapear os relacionamentos de ordem maior que 2 </a:t>
            </a:r>
          </a:p>
          <a:p>
            <a:pPr lvl="1"/>
            <a:r>
              <a:rPr lang="pt-BR" altLang="pt-BR" dirty="0"/>
              <a:t>Sempre origina uma nova tabela com as chaves das entidade envolvidas virando </a:t>
            </a:r>
            <a:r>
              <a:rPr lang="pt-BR" altLang="pt-BR" b="1" u="sng" dirty="0"/>
              <a:t>chaves nesta nova </a:t>
            </a:r>
            <a:r>
              <a:rPr lang="pt-BR" altLang="pt-BR" b="1" u="sng" dirty="0" err="1"/>
              <a:t>tabela</a:t>
            </a:r>
            <a:r>
              <a:rPr lang="pt-BR" altLang="pt-BR" dirty="0" err="1"/>
              <a:t>.Estas</a:t>
            </a:r>
            <a:r>
              <a:rPr lang="pt-BR" altLang="pt-BR" dirty="0"/>
              <a:t> chaves são ditas chaves externas.</a:t>
            </a:r>
          </a:p>
          <a:p>
            <a:pPr lvl="1"/>
            <a:r>
              <a:rPr lang="pt-BR" altLang="pt-BR" dirty="0"/>
              <a:t>Eventuais atributos dos relacionamentos são também migrados para esta nova tabela como </a:t>
            </a:r>
            <a:r>
              <a:rPr lang="pt-BR" altLang="pt-BR" b="1" u="sng" dirty="0"/>
              <a:t>atributos simples.</a:t>
            </a:r>
            <a:endParaRPr lang="pt-BR" altLang="pt-BR" dirty="0"/>
          </a:p>
          <a:p>
            <a:pPr lvl="1"/>
            <a:r>
              <a:rPr lang="pt-BR" altLang="pt-BR" dirty="0"/>
              <a:t>Riscar o relacionamento do diagrama E-R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03D13-B4E7-7359-24E4-C14BB8D8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4642A7-4DF7-9973-2493-8893A256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93ED14-E575-72F4-2C41-1158D5FDF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21" y="2060848"/>
            <a:ext cx="8804957" cy="343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6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Pages>12215700</Pages>
  <Words>470</Words>
  <Application>Microsoft Office PowerPoint</Application>
  <PresentationFormat>Apresentação na tela (4:3)</PresentationFormat>
  <Paragraphs>63</Paragraphs>
  <Slides>17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Century Gothic</vt:lpstr>
      <vt:lpstr>Arial</vt:lpstr>
      <vt:lpstr>Wingdings 3</vt:lpstr>
      <vt:lpstr>Times New Roman</vt:lpstr>
      <vt:lpstr>Calibri</vt:lpstr>
      <vt:lpstr>Verdana</vt:lpstr>
      <vt:lpstr>Tema do Office</vt:lpstr>
      <vt:lpstr>Mapeamento do DER para o relacional</vt:lpstr>
      <vt:lpstr>5 passos</vt:lpstr>
      <vt:lpstr>5 passos</vt:lpstr>
      <vt:lpstr>Apresentação do PowerPoint</vt:lpstr>
      <vt:lpstr>Dicas de nomenclatura</vt:lpstr>
      <vt:lpstr>Transformando Relacionamentos </vt:lpstr>
      <vt:lpstr>5 passos</vt:lpstr>
      <vt:lpstr>Apresentação do PowerPoint</vt:lpstr>
      <vt:lpstr>Apresentação do PowerPoint</vt:lpstr>
      <vt:lpstr>Apresentação do PowerPoint</vt:lpstr>
      <vt:lpstr>5 passos</vt:lpstr>
      <vt:lpstr>Apresentação do PowerPoint</vt:lpstr>
      <vt:lpstr>Apresentação do PowerPoint</vt:lpstr>
      <vt:lpstr>5 passos</vt:lpstr>
      <vt:lpstr>Entidades Fracas </vt:lpstr>
      <vt:lpstr>5 passos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Banco de Dados</dc:title>
  <dc:subject/>
  <dc:creator>Dutra</dc:creator>
  <cp:keywords/>
  <dc:description/>
  <cp:lastModifiedBy>Jorge D. Navarro</cp:lastModifiedBy>
  <cp:revision>12144810</cp:revision>
  <cp:lastPrinted>1996-01-02T16:23:31Z</cp:lastPrinted>
  <dcterms:created xsi:type="dcterms:W3CDTF">1995-06-17T23:31:02Z</dcterms:created>
  <dcterms:modified xsi:type="dcterms:W3CDTF">2024-08-19T18:16:33Z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3</vt:i4>
  </property>
  <property fmtid="{D5CDD505-2E9C-101B-9397-08002B2CF9AE}" pid="7" name="MailAddress">
    <vt:lpwstr>dutrajdo@usp.br</vt:lpwstr>
  </property>
  <property fmtid="{D5CDD505-2E9C-101B-9397-08002B2CF9AE}" pid="8" name="HomePage">
    <vt:lpwstr>www.fearp.br</vt:lpwstr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C:\Meus documentos</vt:lpwstr>
  </property>
</Properties>
</file>